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8" r:id="rId3"/>
    <p:sldId id="629" r:id="rId4"/>
    <p:sldId id="259" r:id="rId5"/>
    <p:sldId id="260" r:id="rId6"/>
    <p:sldId id="261" r:id="rId7"/>
    <p:sldId id="262" r:id="rId8"/>
    <p:sldId id="264" r:id="rId9"/>
    <p:sldId id="263" r:id="rId10"/>
    <p:sldId id="620" r:id="rId11"/>
    <p:sldId id="621" r:id="rId12"/>
    <p:sldId id="606" r:id="rId13"/>
    <p:sldId id="607" r:id="rId14"/>
    <p:sldId id="628" r:id="rId15"/>
    <p:sldId id="608" r:id="rId16"/>
    <p:sldId id="605" r:id="rId17"/>
    <p:sldId id="611" r:id="rId18"/>
    <p:sldId id="625" r:id="rId19"/>
    <p:sldId id="612" r:id="rId20"/>
    <p:sldId id="613" r:id="rId21"/>
    <p:sldId id="614" r:id="rId22"/>
    <p:sldId id="615" r:id="rId23"/>
    <p:sldId id="616" r:id="rId24"/>
    <p:sldId id="617" r:id="rId25"/>
    <p:sldId id="626" r:id="rId26"/>
    <p:sldId id="618" r:id="rId27"/>
    <p:sldId id="627" r:id="rId28"/>
    <p:sldId id="265"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Desktop\Data%20for_ppt_compos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Desktop\Data%20for_ppt_composi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omposit_PPT_DATA\Data%20for_ppt_composi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omposit_PPT_DATA\Data%20for_ppt_composit.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n-IN" sz="1800"/>
          </a:pPr>
          <a:endParaRPr lang="en-US"/>
        </a:p>
      </c:txPr>
    </c:title>
    <c:autoTitleDeleted val="0"/>
    <c:plotArea>
      <c:layout/>
      <c:barChart>
        <c:barDir val="col"/>
        <c:grouping val="clustered"/>
        <c:varyColors val="0"/>
        <c:ser>
          <c:idx val="0"/>
          <c:order val="0"/>
          <c:tx>
            <c:strRef>
              <c:f>Sheet1!$B$1</c:f>
              <c:strCache>
                <c:ptCount val="1"/>
                <c:pt idx="0">
                  <c:v>%age Institution Coverage</c:v>
                </c:pt>
              </c:strCache>
            </c:strRef>
          </c:tx>
          <c:invertIfNegative val="0"/>
          <c:cat>
            <c:strRef>
              <c:f>Sheet1!$A$2:$A$8</c:f>
              <c:strCache>
                <c:ptCount val="7"/>
                <c:pt idx="0">
                  <c:v>A&amp;N Islands</c:v>
                </c:pt>
                <c:pt idx="1">
                  <c:v>Chandigarh</c:v>
                </c:pt>
                <c:pt idx="2">
                  <c:v>Dadra &amp; Nagar Haveli</c:v>
                </c:pt>
                <c:pt idx="3">
                  <c:v>Daman &amp; Diu </c:v>
                </c:pt>
                <c:pt idx="4">
                  <c:v>Delhi</c:v>
                </c:pt>
                <c:pt idx="5">
                  <c:v>Lakshadweep</c:v>
                </c:pt>
                <c:pt idx="6">
                  <c:v>Puducherry </c:v>
                </c:pt>
              </c:strCache>
            </c:strRef>
          </c:cat>
          <c:val>
            <c:numRef>
              <c:f>Sheet1!$B$2:$B$8</c:f>
              <c:numCache>
                <c:formatCode>0</c:formatCode>
                <c:ptCount val="7"/>
                <c:pt idx="0">
                  <c:v>10</c:v>
                </c:pt>
                <c:pt idx="1">
                  <c:v>10</c:v>
                </c:pt>
                <c:pt idx="2">
                  <c:v>10</c:v>
                </c:pt>
                <c:pt idx="3" formatCode="0.0">
                  <c:v>9.7916666666666661</c:v>
                </c:pt>
                <c:pt idx="4">
                  <c:v>10</c:v>
                </c:pt>
                <c:pt idx="5">
                  <c:v>10</c:v>
                </c:pt>
                <c:pt idx="6">
                  <c:v>9.9535962877030357</c:v>
                </c:pt>
              </c:numCache>
            </c:numRef>
          </c:val>
          <c:extLst>
            <c:ext xmlns:c16="http://schemas.microsoft.com/office/drawing/2014/chart" uri="{C3380CC4-5D6E-409C-BE32-E72D297353CC}">
              <c16:uniqueId val="{00000000-D451-4CEE-B934-F32D145AAD65}"/>
            </c:ext>
          </c:extLst>
        </c:ser>
        <c:dLbls>
          <c:showLegendKey val="0"/>
          <c:showVal val="0"/>
          <c:showCatName val="0"/>
          <c:showSerName val="0"/>
          <c:showPercent val="0"/>
          <c:showBubbleSize val="0"/>
        </c:dLbls>
        <c:gapWidth val="150"/>
        <c:axId val="99597312"/>
        <c:axId val="99607296"/>
      </c:barChart>
      <c:catAx>
        <c:axId val="99597312"/>
        <c:scaling>
          <c:orientation val="minMax"/>
        </c:scaling>
        <c:delete val="0"/>
        <c:axPos val="b"/>
        <c:numFmt formatCode="General" sourceLinked="0"/>
        <c:majorTickMark val="out"/>
        <c:minorTickMark val="none"/>
        <c:tickLblPos val="nextTo"/>
        <c:txPr>
          <a:bodyPr/>
          <a:lstStyle/>
          <a:p>
            <a:pPr>
              <a:defRPr lang="en-IN" sz="1200">
                <a:solidFill>
                  <a:schemeClr val="tx1"/>
                </a:solidFill>
              </a:defRPr>
            </a:pPr>
            <a:endParaRPr lang="en-US"/>
          </a:p>
        </c:txPr>
        <c:crossAx val="99607296"/>
        <c:crosses val="autoZero"/>
        <c:auto val="1"/>
        <c:lblAlgn val="ctr"/>
        <c:lblOffset val="100"/>
        <c:noMultiLvlLbl val="0"/>
      </c:catAx>
      <c:valAx>
        <c:axId val="99607296"/>
        <c:scaling>
          <c:orientation val="minMax"/>
          <c:max val="1"/>
          <c:min val="0"/>
        </c:scaling>
        <c:delete val="0"/>
        <c:axPos val="l"/>
        <c:majorGridlines/>
        <c:numFmt formatCode="0%" sourceLinked="0"/>
        <c:majorTickMark val="out"/>
        <c:minorTickMark val="none"/>
        <c:tickLblPos val="nextTo"/>
        <c:txPr>
          <a:bodyPr/>
          <a:lstStyle/>
          <a:p>
            <a:pPr>
              <a:defRPr lang="en-IN" sz="1400"/>
            </a:pPr>
            <a:endParaRPr lang="en-US"/>
          </a:p>
        </c:txPr>
        <c:crossAx val="995973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cat>
            <c:strRef>
              <c:f>Sheet1!$A$2:$A$8</c:f>
              <c:strCache>
                <c:ptCount val="7"/>
                <c:pt idx="0">
                  <c:v>A&amp;N Islands</c:v>
                </c:pt>
                <c:pt idx="1">
                  <c:v>Chandigarh</c:v>
                </c:pt>
                <c:pt idx="2">
                  <c:v>DNH</c:v>
                </c:pt>
                <c:pt idx="3">
                  <c:v>DD</c:v>
                </c:pt>
                <c:pt idx="4">
                  <c:v>Delhi</c:v>
                </c:pt>
                <c:pt idx="5">
                  <c:v>Lakshadweep</c:v>
                </c:pt>
                <c:pt idx="6">
                  <c:v>Puducherry</c:v>
                </c:pt>
              </c:strCache>
            </c:strRef>
          </c:cat>
          <c:val>
            <c:numRef>
              <c:f>Sheet1!$B$2:$B$8</c:f>
              <c:numCache>
                <c:formatCode>0%</c:formatCode>
                <c:ptCount val="7"/>
                <c:pt idx="0">
                  <c:v>0.95000000000000062</c:v>
                </c:pt>
                <c:pt idx="1">
                  <c:v>0.82848171649113722</c:v>
                </c:pt>
                <c:pt idx="2">
                  <c:v>0.91050247116968697</c:v>
                </c:pt>
                <c:pt idx="3">
                  <c:v>0.95000000000000062</c:v>
                </c:pt>
                <c:pt idx="4">
                  <c:v>0.92781797049970294</c:v>
                </c:pt>
                <c:pt idx="5">
                  <c:v>1.0900000000000001</c:v>
                </c:pt>
                <c:pt idx="6">
                  <c:v>0.98642827189203519</c:v>
                </c:pt>
              </c:numCache>
            </c:numRef>
          </c:val>
          <c:extLst>
            <c:ext xmlns:c16="http://schemas.microsoft.com/office/drawing/2014/chart" uri="{C3380CC4-5D6E-409C-BE32-E72D297353CC}">
              <c16:uniqueId val="{00000000-D239-451D-B47E-CC472635255B}"/>
            </c:ext>
          </c:extLst>
        </c:ser>
        <c:ser>
          <c:idx val="1"/>
          <c:order val="1"/>
          <c:tx>
            <c:strRef>
              <c:f>Sheet1!$C$1</c:f>
              <c:strCache>
                <c:ptCount val="1"/>
                <c:pt idx="0">
                  <c:v>%age Coverage U.Pry</c:v>
                </c:pt>
              </c:strCache>
            </c:strRef>
          </c:tx>
          <c:invertIfNegative val="0"/>
          <c:cat>
            <c:strRef>
              <c:f>Sheet1!$A$2:$A$8</c:f>
              <c:strCache>
                <c:ptCount val="7"/>
                <c:pt idx="0">
                  <c:v>A&amp;N Islands</c:v>
                </c:pt>
                <c:pt idx="1">
                  <c:v>Chandigarh</c:v>
                </c:pt>
                <c:pt idx="2">
                  <c:v>DNH</c:v>
                </c:pt>
                <c:pt idx="3">
                  <c:v>DD</c:v>
                </c:pt>
                <c:pt idx="4">
                  <c:v>Delhi</c:v>
                </c:pt>
                <c:pt idx="5">
                  <c:v>Lakshadweep</c:v>
                </c:pt>
                <c:pt idx="6">
                  <c:v>Puducherry</c:v>
                </c:pt>
              </c:strCache>
            </c:strRef>
          </c:cat>
          <c:val>
            <c:numRef>
              <c:f>Sheet1!$C$2:$C$8</c:f>
              <c:numCache>
                <c:formatCode>0%</c:formatCode>
                <c:ptCount val="7"/>
                <c:pt idx="0">
                  <c:v>0.99</c:v>
                </c:pt>
                <c:pt idx="1">
                  <c:v>0.90116868562890229</c:v>
                </c:pt>
                <c:pt idx="2">
                  <c:v>0.89</c:v>
                </c:pt>
                <c:pt idx="3">
                  <c:v>0.92</c:v>
                </c:pt>
                <c:pt idx="4">
                  <c:v>0.85524463139251838</c:v>
                </c:pt>
                <c:pt idx="5">
                  <c:v>0.82103725346968703</c:v>
                </c:pt>
                <c:pt idx="6">
                  <c:v>0.97296594749155185</c:v>
                </c:pt>
              </c:numCache>
            </c:numRef>
          </c:val>
          <c:extLst>
            <c:ext xmlns:c16="http://schemas.microsoft.com/office/drawing/2014/chart" uri="{C3380CC4-5D6E-409C-BE32-E72D297353CC}">
              <c16:uniqueId val="{00000001-D239-451D-B47E-CC472635255B}"/>
            </c:ext>
          </c:extLst>
        </c:ser>
        <c:dLbls>
          <c:showLegendKey val="0"/>
          <c:showVal val="0"/>
          <c:showCatName val="0"/>
          <c:showSerName val="0"/>
          <c:showPercent val="0"/>
          <c:showBubbleSize val="0"/>
        </c:dLbls>
        <c:gapWidth val="150"/>
        <c:axId val="100338688"/>
        <c:axId val="100348672"/>
      </c:barChart>
      <c:catAx>
        <c:axId val="100338688"/>
        <c:scaling>
          <c:orientation val="minMax"/>
        </c:scaling>
        <c:delete val="0"/>
        <c:axPos val="b"/>
        <c:numFmt formatCode="General" sourceLinked="0"/>
        <c:majorTickMark val="out"/>
        <c:minorTickMark val="none"/>
        <c:tickLblPos val="nextTo"/>
        <c:txPr>
          <a:bodyPr/>
          <a:lstStyle/>
          <a:p>
            <a:pPr>
              <a:defRPr lang="en-US" sz="1200"/>
            </a:pPr>
            <a:endParaRPr lang="en-US"/>
          </a:p>
        </c:txPr>
        <c:crossAx val="100348672"/>
        <c:crosses val="autoZero"/>
        <c:auto val="1"/>
        <c:lblAlgn val="ctr"/>
        <c:lblOffset val="100"/>
        <c:noMultiLvlLbl val="0"/>
      </c:catAx>
      <c:valAx>
        <c:axId val="100348672"/>
        <c:scaling>
          <c:orientation val="minMax"/>
          <c:max val="1"/>
        </c:scaling>
        <c:delete val="0"/>
        <c:axPos val="l"/>
        <c:majorGridlines/>
        <c:numFmt formatCode="0%" sourceLinked="1"/>
        <c:majorTickMark val="out"/>
        <c:minorTickMark val="none"/>
        <c:tickLblPos val="nextTo"/>
        <c:txPr>
          <a:bodyPr/>
          <a:lstStyle/>
          <a:p>
            <a:pPr>
              <a:defRPr lang="en-US" sz="1200"/>
            </a:pPr>
            <a:endParaRPr lang="en-US"/>
          </a:p>
        </c:txPr>
        <c:crossAx val="100338688"/>
        <c:crosses val="autoZero"/>
        <c:crossBetween val="between"/>
      </c:valAx>
    </c:plotArea>
    <c:legend>
      <c:legendPos val="b"/>
      <c:overlay val="0"/>
      <c:txPr>
        <a:bodyPr/>
        <a:lstStyle/>
        <a:p>
          <a:pPr>
            <a:defRPr lang="en-US"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Sheet3!$B$16:$B$17</c:f>
              <c:strCache>
                <c:ptCount val="1"/>
                <c:pt idx="0">
                  <c:v>%age (Pry)</c:v>
                </c:pt>
              </c:strCache>
            </c:strRef>
          </c:tx>
          <c:invertIfNegative val="0"/>
          <c:cat>
            <c:strRef>
              <c:f>Sheet3!$A$18:$A$24</c:f>
              <c:strCache>
                <c:ptCount val="7"/>
                <c:pt idx="0">
                  <c:v>A&amp;N Islands</c:v>
                </c:pt>
                <c:pt idx="1">
                  <c:v>Chandigarh</c:v>
                </c:pt>
                <c:pt idx="2">
                  <c:v>DNH</c:v>
                </c:pt>
                <c:pt idx="3">
                  <c:v>DD</c:v>
                </c:pt>
                <c:pt idx="4">
                  <c:v>Delhi</c:v>
                </c:pt>
                <c:pt idx="5">
                  <c:v>Lakshadweep</c:v>
                </c:pt>
                <c:pt idx="6">
                  <c:v>Puducherry</c:v>
                </c:pt>
              </c:strCache>
            </c:strRef>
          </c:cat>
          <c:val>
            <c:numRef>
              <c:f>Sheet3!$B$18:$B$24</c:f>
              <c:numCache>
                <c:formatCode>0%</c:formatCode>
                <c:ptCount val="7"/>
                <c:pt idx="0">
                  <c:v>1</c:v>
                </c:pt>
                <c:pt idx="1">
                  <c:v>0.95564516129032262</c:v>
                </c:pt>
                <c:pt idx="2">
                  <c:v>0.98360655737704916</c:v>
                </c:pt>
                <c:pt idx="3">
                  <c:v>0.9871244635193136</c:v>
                </c:pt>
                <c:pt idx="4">
                  <c:v>0.98095238095237747</c:v>
                </c:pt>
                <c:pt idx="5">
                  <c:v>1</c:v>
                </c:pt>
                <c:pt idx="6">
                  <c:v>0.92272727272727273</c:v>
                </c:pt>
              </c:numCache>
            </c:numRef>
          </c:val>
          <c:extLst>
            <c:ext xmlns:c16="http://schemas.microsoft.com/office/drawing/2014/chart" uri="{C3380CC4-5D6E-409C-BE32-E72D297353CC}">
              <c16:uniqueId val="{00000000-BA59-42BA-9114-C4A1B55F7679}"/>
            </c:ext>
          </c:extLst>
        </c:ser>
        <c:ser>
          <c:idx val="1"/>
          <c:order val="1"/>
          <c:tx>
            <c:strRef>
              <c:f>Sheet3!$C$16:$C$17</c:f>
              <c:strCache>
                <c:ptCount val="1"/>
                <c:pt idx="0">
                  <c:v>%age (U.Pry)</c:v>
                </c:pt>
              </c:strCache>
            </c:strRef>
          </c:tx>
          <c:invertIfNegative val="0"/>
          <c:cat>
            <c:strRef>
              <c:f>Sheet3!$A$18:$A$24</c:f>
              <c:strCache>
                <c:ptCount val="7"/>
                <c:pt idx="0">
                  <c:v>A&amp;N Islands</c:v>
                </c:pt>
                <c:pt idx="1">
                  <c:v>Chandigarh</c:v>
                </c:pt>
                <c:pt idx="2">
                  <c:v>DNH</c:v>
                </c:pt>
                <c:pt idx="3">
                  <c:v>DD</c:v>
                </c:pt>
                <c:pt idx="4">
                  <c:v>Delhi</c:v>
                </c:pt>
                <c:pt idx="5">
                  <c:v>Lakshadweep</c:v>
                </c:pt>
                <c:pt idx="6">
                  <c:v>Puducherry</c:v>
                </c:pt>
              </c:strCache>
            </c:strRef>
          </c:cat>
          <c:val>
            <c:numRef>
              <c:f>Sheet3!$C$18:$C$24</c:f>
              <c:numCache>
                <c:formatCode>0%</c:formatCode>
                <c:ptCount val="7"/>
                <c:pt idx="0">
                  <c:v>1</c:v>
                </c:pt>
                <c:pt idx="1">
                  <c:v>0.95564516129032262</c:v>
                </c:pt>
                <c:pt idx="2">
                  <c:v>0.98360655737704916</c:v>
                </c:pt>
                <c:pt idx="3">
                  <c:v>0.9871244635193136</c:v>
                </c:pt>
                <c:pt idx="4">
                  <c:v>0.95000000000000062</c:v>
                </c:pt>
                <c:pt idx="5">
                  <c:v>1</c:v>
                </c:pt>
                <c:pt idx="6">
                  <c:v>0.96666666666666667</c:v>
                </c:pt>
              </c:numCache>
            </c:numRef>
          </c:val>
          <c:extLst>
            <c:ext xmlns:c16="http://schemas.microsoft.com/office/drawing/2014/chart" uri="{C3380CC4-5D6E-409C-BE32-E72D297353CC}">
              <c16:uniqueId val="{00000001-BA59-42BA-9114-C4A1B55F7679}"/>
            </c:ext>
          </c:extLst>
        </c:ser>
        <c:dLbls>
          <c:showLegendKey val="0"/>
          <c:showVal val="0"/>
          <c:showCatName val="0"/>
          <c:showSerName val="0"/>
          <c:showPercent val="0"/>
          <c:showBubbleSize val="0"/>
        </c:dLbls>
        <c:gapWidth val="150"/>
        <c:axId val="66561536"/>
        <c:axId val="66563072"/>
      </c:barChart>
      <c:catAx>
        <c:axId val="66561536"/>
        <c:scaling>
          <c:orientation val="minMax"/>
        </c:scaling>
        <c:delete val="0"/>
        <c:axPos val="b"/>
        <c:numFmt formatCode="General" sourceLinked="0"/>
        <c:majorTickMark val="out"/>
        <c:minorTickMark val="none"/>
        <c:tickLblPos val="nextTo"/>
        <c:txPr>
          <a:bodyPr/>
          <a:lstStyle/>
          <a:p>
            <a:pPr>
              <a:defRPr lang="en-US"/>
            </a:pPr>
            <a:endParaRPr lang="en-US"/>
          </a:p>
        </c:txPr>
        <c:crossAx val="66563072"/>
        <c:crosses val="autoZero"/>
        <c:auto val="1"/>
        <c:lblAlgn val="ctr"/>
        <c:lblOffset val="100"/>
        <c:noMultiLvlLbl val="0"/>
      </c:catAx>
      <c:valAx>
        <c:axId val="66563072"/>
        <c:scaling>
          <c:orientation val="minMax"/>
          <c:max val="1"/>
          <c:min val="0"/>
        </c:scaling>
        <c:delete val="0"/>
        <c:axPos val="l"/>
        <c:majorGridlines/>
        <c:numFmt formatCode="0%" sourceLinked="1"/>
        <c:majorTickMark val="out"/>
        <c:minorTickMark val="none"/>
        <c:tickLblPos val="nextTo"/>
        <c:txPr>
          <a:bodyPr/>
          <a:lstStyle/>
          <a:p>
            <a:pPr>
              <a:defRPr lang="en-US"/>
            </a:pPr>
            <a:endParaRPr lang="en-US"/>
          </a:p>
        </c:txPr>
        <c:crossAx val="66561536"/>
        <c:crosses val="autoZero"/>
        <c:crossBetween val="between"/>
        <c:majorUnit val="0.2"/>
      </c:valAx>
    </c:plotArea>
    <c:legend>
      <c:legendPos val="b"/>
      <c:overlay val="0"/>
      <c:txPr>
        <a:bodyPr/>
        <a:lstStyle/>
        <a:p>
          <a:pPr>
            <a:defRPr lang="en-US"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en-US" sz="1400"/>
              <a:t>%age  engagement of CCH against PAB approval</a:t>
            </a:r>
          </a:p>
        </c:rich>
      </c:tx>
      <c:overlay val="0"/>
    </c:title>
    <c:autoTitleDeleted val="0"/>
    <c:plotArea>
      <c:layout/>
      <c:barChart>
        <c:barDir val="col"/>
        <c:grouping val="clustered"/>
        <c:varyColors val="0"/>
        <c:ser>
          <c:idx val="0"/>
          <c:order val="0"/>
          <c:tx>
            <c:strRef>
              <c:f>Sheet4!$B$15</c:f>
              <c:strCache>
                <c:ptCount val="1"/>
                <c:pt idx="0">
                  <c:v>%age coverage of working days against PAB approval</c:v>
                </c:pt>
              </c:strCache>
            </c:strRef>
          </c:tx>
          <c:invertIfNegative val="0"/>
          <c:cat>
            <c:strRef>
              <c:f>Sheet4!$A$16:$A$22</c:f>
              <c:strCache>
                <c:ptCount val="7"/>
                <c:pt idx="0">
                  <c:v>A&amp;N Islands</c:v>
                </c:pt>
                <c:pt idx="1">
                  <c:v>Chandigarh</c:v>
                </c:pt>
                <c:pt idx="2">
                  <c:v>DNH</c:v>
                </c:pt>
                <c:pt idx="3">
                  <c:v>DD</c:v>
                </c:pt>
                <c:pt idx="4">
                  <c:v>Delhi</c:v>
                </c:pt>
                <c:pt idx="5">
                  <c:v>Lakshadweep</c:v>
                </c:pt>
                <c:pt idx="6">
                  <c:v>Puducherry</c:v>
                </c:pt>
              </c:strCache>
            </c:strRef>
          </c:cat>
          <c:val>
            <c:numRef>
              <c:f>Sheet4!$B$16:$B$22</c:f>
              <c:numCache>
                <c:formatCode>0%</c:formatCode>
                <c:ptCount val="7"/>
                <c:pt idx="0">
                  <c:v>1</c:v>
                </c:pt>
                <c:pt idx="1">
                  <c:v>0.97696969696969949</c:v>
                </c:pt>
                <c:pt idx="2">
                  <c:v>1</c:v>
                </c:pt>
                <c:pt idx="3">
                  <c:v>1</c:v>
                </c:pt>
                <c:pt idx="4">
                  <c:v>0.96837570918260141</c:v>
                </c:pt>
                <c:pt idx="5">
                  <c:v>1</c:v>
                </c:pt>
                <c:pt idx="6">
                  <c:v>1</c:v>
                </c:pt>
              </c:numCache>
            </c:numRef>
          </c:val>
          <c:extLst>
            <c:ext xmlns:c16="http://schemas.microsoft.com/office/drawing/2014/chart" uri="{C3380CC4-5D6E-409C-BE32-E72D297353CC}">
              <c16:uniqueId val="{00000000-F854-4B58-BCBA-F28CA22F44F8}"/>
            </c:ext>
          </c:extLst>
        </c:ser>
        <c:dLbls>
          <c:showLegendKey val="0"/>
          <c:showVal val="0"/>
          <c:showCatName val="0"/>
          <c:showSerName val="0"/>
          <c:showPercent val="0"/>
          <c:showBubbleSize val="0"/>
        </c:dLbls>
        <c:gapWidth val="150"/>
        <c:axId val="64507264"/>
        <c:axId val="64513152"/>
      </c:barChart>
      <c:catAx>
        <c:axId val="64507264"/>
        <c:scaling>
          <c:orientation val="minMax"/>
        </c:scaling>
        <c:delete val="0"/>
        <c:axPos val="b"/>
        <c:numFmt formatCode="General" sourceLinked="0"/>
        <c:majorTickMark val="out"/>
        <c:minorTickMark val="none"/>
        <c:tickLblPos val="nextTo"/>
        <c:txPr>
          <a:bodyPr/>
          <a:lstStyle/>
          <a:p>
            <a:pPr>
              <a:defRPr lang="en-US"/>
            </a:pPr>
            <a:endParaRPr lang="en-US"/>
          </a:p>
        </c:txPr>
        <c:crossAx val="64513152"/>
        <c:crosses val="autoZero"/>
        <c:auto val="1"/>
        <c:lblAlgn val="ctr"/>
        <c:lblOffset val="100"/>
        <c:noMultiLvlLbl val="0"/>
      </c:catAx>
      <c:valAx>
        <c:axId val="64513152"/>
        <c:scaling>
          <c:orientation val="minMax"/>
          <c:max val="1"/>
          <c:min val="0"/>
        </c:scaling>
        <c:delete val="0"/>
        <c:axPos val="l"/>
        <c:majorGridlines/>
        <c:numFmt formatCode="0%" sourceLinked="1"/>
        <c:majorTickMark val="out"/>
        <c:minorTickMark val="none"/>
        <c:tickLblPos val="nextTo"/>
        <c:txPr>
          <a:bodyPr/>
          <a:lstStyle/>
          <a:p>
            <a:pPr>
              <a:defRPr lang="en-US"/>
            </a:pPr>
            <a:endParaRPr lang="en-US"/>
          </a:p>
        </c:txPr>
        <c:crossAx val="64507264"/>
        <c:crosses val="autoZero"/>
        <c:crossBetween val="between"/>
        <c:majorUnit val="0.2"/>
      </c:valAx>
    </c:plotArea>
    <c:legend>
      <c:legendPos val="b"/>
      <c:overlay val="0"/>
      <c:txPr>
        <a:bodyPr/>
        <a:lstStyle/>
        <a:p>
          <a:pPr>
            <a:defRPr lang="en-US"/>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en-US" dirty="0"/>
              <a:t>%age procurement of Kitchen-Devices</a:t>
            </a:r>
          </a:p>
        </c:rich>
      </c:tx>
      <c:overlay val="0"/>
    </c:title>
    <c:autoTitleDeleted val="0"/>
    <c:plotArea>
      <c:layout>
        <c:manualLayout>
          <c:layoutTarget val="inner"/>
          <c:xMode val="edge"/>
          <c:yMode val="edge"/>
          <c:x val="0.13648840769903794"/>
          <c:y val="9.574740657417824E-2"/>
          <c:w val="0.86351159230096242"/>
          <c:h val="0.67799587551556506"/>
        </c:manualLayout>
      </c:layout>
      <c:barChart>
        <c:barDir val="col"/>
        <c:grouping val="clustered"/>
        <c:varyColors val="0"/>
        <c:ser>
          <c:idx val="0"/>
          <c:order val="0"/>
          <c:tx>
            <c:strRef>
              <c:f>Sheet5!$B$16</c:f>
              <c:strCache>
                <c:ptCount val="1"/>
                <c:pt idx="0">
                  <c:v>%age construction of Kitchen-Devices</c:v>
                </c:pt>
              </c:strCache>
            </c:strRef>
          </c:tx>
          <c:invertIfNegative val="0"/>
          <c:dLbls>
            <c:spPr>
              <a:noFill/>
              <a:ln>
                <a:noFill/>
              </a:ln>
              <a:effectLst/>
            </c:spPr>
            <c:txPr>
              <a:bodyPr/>
              <a:lstStyle/>
              <a:p>
                <a:pPr>
                  <a:defRPr lang="en-US">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Sheet5!$A$17:$A$23</c:f>
              <c:strCache>
                <c:ptCount val="7"/>
                <c:pt idx="0">
                  <c:v>A&amp;N Islands</c:v>
                </c:pt>
                <c:pt idx="1">
                  <c:v>Chandigarh</c:v>
                </c:pt>
                <c:pt idx="2">
                  <c:v>DNH</c:v>
                </c:pt>
                <c:pt idx="3">
                  <c:v>DD</c:v>
                </c:pt>
                <c:pt idx="4">
                  <c:v>Delhi</c:v>
                </c:pt>
                <c:pt idx="5">
                  <c:v>Lakshadweep</c:v>
                </c:pt>
                <c:pt idx="6">
                  <c:v>Puducherry</c:v>
                </c:pt>
              </c:strCache>
            </c:strRef>
          </c:cat>
          <c:val>
            <c:numRef>
              <c:f>Sheet5!$B$17:$B$23</c:f>
              <c:numCache>
                <c:formatCode>0%</c:formatCode>
                <c:ptCount val="7"/>
                <c:pt idx="0">
                  <c:v>1</c:v>
                </c:pt>
                <c:pt idx="1">
                  <c:v>1</c:v>
                </c:pt>
                <c:pt idx="2">
                  <c:v>1</c:v>
                </c:pt>
                <c:pt idx="3">
                  <c:v>1</c:v>
                </c:pt>
                <c:pt idx="4">
                  <c:v>1</c:v>
                </c:pt>
                <c:pt idx="5" formatCode="General">
                  <c:v>0</c:v>
                </c:pt>
                <c:pt idx="6">
                  <c:v>1</c:v>
                </c:pt>
              </c:numCache>
            </c:numRef>
          </c:val>
          <c:extLst>
            <c:ext xmlns:c16="http://schemas.microsoft.com/office/drawing/2014/chart" uri="{C3380CC4-5D6E-409C-BE32-E72D297353CC}">
              <c16:uniqueId val="{00000000-52BC-4196-8F50-FD47F3E53F03}"/>
            </c:ext>
          </c:extLst>
        </c:ser>
        <c:dLbls>
          <c:showLegendKey val="0"/>
          <c:showVal val="0"/>
          <c:showCatName val="0"/>
          <c:showSerName val="0"/>
          <c:showPercent val="0"/>
          <c:showBubbleSize val="0"/>
        </c:dLbls>
        <c:gapWidth val="100"/>
        <c:axId val="90200320"/>
        <c:axId val="90206208"/>
      </c:barChart>
      <c:catAx>
        <c:axId val="90200320"/>
        <c:scaling>
          <c:orientation val="minMax"/>
        </c:scaling>
        <c:delete val="0"/>
        <c:axPos val="b"/>
        <c:numFmt formatCode="General" sourceLinked="1"/>
        <c:majorTickMark val="out"/>
        <c:minorTickMark val="none"/>
        <c:tickLblPos val="nextTo"/>
        <c:txPr>
          <a:bodyPr/>
          <a:lstStyle/>
          <a:p>
            <a:pPr>
              <a:defRPr lang="en-US"/>
            </a:pPr>
            <a:endParaRPr lang="en-US"/>
          </a:p>
        </c:txPr>
        <c:crossAx val="90206208"/>
        <c:crosses val="autoZero"/>
        <c:auto val="1"/>
        <c:lblAlgn val="ctr"/>
        <c:lblOffset val="100"/>
        <c:noMultiLvlLbl val="0"/>
      </c:catAx>
      <c:valAx>
        <c:axId val="90206208"/>
        <c:scaling>
          <c:orientation val="minMax"/>
          <c:max val="1"/>
        </c:scaling>
        <c:delete val="0"/>
        <c:axPos val="l"/>
        <c:majorGridlines/>
        <c:numFmt formatCode="0%" sourceLinked="1"/>
        <c:majorTickMark val="out"/>
        <c:minorTickMark val="none"/>
        <c:tickLblPos val="nextTo"/>
        <c:txPr>
          <a:bodyPr/>
          <a:lstStyle/>
          <a:p>
            <a:pPr>
              <a:defRPr lang="en-US"/>
            </a:pPr>
            <a:endParaRPr lang="en-US"/>
          </a:p>
        </c:txPr>
        <c:crossAx val="902003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n-US" sz="1600"/>
          </a:pPr>
          <a:endParaRPr lang="en-US"/>
        </a:p>
      </c:txPr>
    </c:title>
    <c:autoTitleDeleted val="0"/>
    <c:plotArea>
      <c:layout>
        <c:manualLayout>
          <c:layoutTarget val="inner"/>
          <c:xMode val="edge"/>
          <c:yMode val="edge"/>
          <c:x val="0.10419624800998289"/>
          <c:y val="0.17526967217333175"/>
          <c:w val="0.86574910718127718"/>
          <c:h val="0.5405941536719675"/>
        </c:manualLayout>
      </c:layout>
      <c:barChart>
        <c:barDir val="col"/>
        <c:grouping val="clustered"/>
        <c:varyColors val="0"/>
        <c:ser>
          <c:idx val="0"/>
          <c:order val="0"/>
          <c:tx>
            <c:strRef>
              <c:f>Sheet6!$B$15</c:f>
              <c:strCache>
                <c:ptCount val="1"/>
                <c:pt idx="0">
                  <c:v>%age construction of kitchen-cum-store</c:v>
                </c:pt>
              </c:strCache>
            </c:strRef>
          </c:tx>
          <c:invertIfNegative val="0"/>
          <c:dLbls>
            <c:spPr>
              <a:noFill/>
              <a:ln w="25400" cap="flat" cmpd="sng" algn="ctr">
                <a:noFill/>
                <a:prstDash val="solid"/>
              </a:ln>
              <a:effectLst/>
            </c:spPr>
            <c:txPr>
              <a:bodyPr/>
              <a:lstStyle/>
              <a:p>
                <a:pPr>
                  <a:defRPr lang="en-US">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Sheet6!$A$16:$A$22</c:f>
              <c:strCache>
                <c:ptCount val="7"/>
                <c:pt idx="0">
                  <c:v>A&amp;N Islands</c:v>
                </c:pt>
                <c:pt idx="1">
                  <c:v>Chandigarh</c:v>
                </c:pt>
                <c:pt idx="2">
                  <c:v>DNH</c:v>
                </c:pt>
                <c:pt idx="3">
                  <c:v>DD</c:v>
                </c:pt>
                <c:pt idx="4">
                  <c:v>Delhi</c:v>
                </c:pt>
                <c:pt idx="5">
                  <c:v>Lakshadweep</c:v>
                </c:pt>
                <c:pt idx="6">
                  <c:v>Puducherry</c:v>
                </c:pt>
              </c:strCache>
            </c:strRef>
          </c:cat>
          <c:val>
            <c:numRef>
              <c:f>Sheet6!$B$16:$B$22</c:f>
              <c:numCache>
                <c:formatCode>0%</c:formatCode>
                <c:ptCount val="7"/>
                <c:pt idx="0">
                  <c:v>0.65737051792828904</c:v>
                </c:pt>
                <c:pt idx="1">
                  <c:v>0.70000000000000062</c:v>
                </c:pt>
                <c:pt idx="2">
                  <c:v>1</c:v>
                </c:pt>
                <c:pt idx="3">
                  <c:v>1</c:v>
                </c:pt>
                <c:pt idx="4">
                  <c:v>0</c:v>
                </c:pt>
                <c:pt idx="5">
                  <c:v>0</c:v>
                </c:pt>
                <c:pt idx="6">
                  <c:v>0.87619047619048085</c:v>
                </c:pt>
              </c:numCache>
            </c:numRef>
          </c:val>
          <c:extLst>
            <c:ext xmlns:c16="http://schemas.microsoft.com/office/drawing/2014/chart" uri="{C3380CC4-5D6E-409C-BE32-E72D297353CC}">
              <c16:uniqueId val="{00000000-D27F-4D9D-AD8C-7CB33E917F1E}"/>
            </c:ext>
          </c:extLst>
        </c:ser>
        <c:dLbls>
          <c:showLegendKey val="0"/>
          <c:showVal val="0"/>
          <c:showCatName val="0"/>
          <c:showSerName val="0"/>
          <c:showPercent val="0"/>
          <c:showBubbleSize val="0"/>
        </c:dLbls>
        <c:gapWidth val="100"/>
        <c:axId val="90382720"/>
        <c:axId val="90384256"/>
      </c:barChart>
      <c:catAx>
        <c:axId val="90382720"/>
        <c:scaling>
          <c:orientation val="minMax"/>
        </c:scaling>
        <c:delete val="0"/>
        <c:axPos val="b"/>
        <c:numFmt formatCode="General" sourceLinked="1"/>
        <c:majorTickMark val="out"/>
        <c:minorTickMark val="none"/>
        <c:tickLblPos val="nextTo"/>
        <c:txPr>
          <a:bodyPr/>
          <a:lstStyle/>
          <a:p>
            <a:pPr>
              <a:defRPr lang="en-US"/>
            </a:pPr>
            <a:endParaRPr lang="en-US"/>
          </a:p>
        </c:txPr>
        <c:crossAx val="90384256"/>
        <c:crosses val="autoZero"/>
        <c:auto val="1"/>
        <c:lblAlgn val="ctr"/>
        <c:lblOffset val="100"/>
        <c:noMultiLvlLbl val="0"/>
      </c:catAx>
      <c:valAx>
        <c:axId val="90384256"/>
        <c:scaling>
          <c:orientation val="minMax"/>
          <c:max val="1"/>
        </c:scaling>
        <c:delete val="0"/>
        <c:axPos val="l"/>
        <c:majorGridlines/>
        <c:numFmt formatCode="0%" sourceLinked="1"/>
        <c:majorTickMark val="out"/>
        <c:minorTickMark val="none"/>
        <c:tickLblPos val="nextTo"/>
        <c:txPr>
          <a:bodyPr/>
          <a:lstStyle/>
          <a:p>
            <a:pPr>
              <a:defRPr lang="en-US"/>
            </a:pPr>
            <a:endParaRPr lang="en-US"/>
          </a:p>
        </c:txPr>
        <c:crossAx val="90382720"/>
        <c:crosses val="autoZero"/>
        <c:crossBetween val="between"/>
        <c:majorUnit val="0.2"/>
      </c:valAx>
    </c:plotArea>
    <c:legend>
      <c:legendPos val="b"/>
      <c:overlay val="0"/>
      <c:txPr>
        <a:bodyPr/>
        <a:lstStyle/>
        <a:p>
          <a:pPr>
            <a:defRPr lang="en-US" sz="12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1" i="0" u="none" strike="noStrike" kern="1200" spc="0" baseline="0">
                <a:solidFill>
                  <a:schemeClr val="tx1">
                    <a:lumMod val="65000"/>
                    <a:lumOff val="35000"/>
                  </a:schemeClr>
                </a:solidFill>
                <a:latin typeface="+mn-lt"/>
                <a:ea typeface="+mn-ea"/>
                <a:cs typeface="+mn-cs"/>
              </a:defRPr>
            </a:pPr>
            <a:r>
              <a:rPr lang="en-IN" b="1" dirty="0"/>
              <a:t>%</a:t>
            </a:r>
            <a:r>
              <a:rPr lang="en-IN" b="1" baseline="0" dirty="0"/>
              <a:t> schools data entered</a:t>
            </a:r>
            <a:endParaRPr lang="en-IN" b="1" dirty="0"/>
          </a:p>
        </c:rich>
      </c:tx>
      <c:overlay val="0"/>
      <c:spPr>
        <a:noFill/>
        <a:ln>
          <a:noFill/>
        </a:ln>
        <a:effectLst/>
      </c:spPr>
    </c:title>
    <c:autoTitleDeleted val="0"/>
    <c:plotArea>
      <c:layout>
        <c:manualLayout>
          <c:layoutTarget val="inner"/>
          <c:xMode val="edge"/>
          <c:yMode val="edge"/>
          <c:x val="5.3567081288751983E-2"/>
          <c:y val="0.11588929484178705"/>
          <c:w val="0.9331478945566587"/>
          <c:h val="0.50562438519065556"/>
        </c:manualLayout>
      </c:layout>
      <c:barChart>
        <c:barDir val="col"/>
        <c:grouping val="clustered"/>
        <c:varyColors val="0"/>
        <c:ser>
          <c:idx val="0"/>
          <c:order val="0"/>
          <c:tx>
            <c:strRef>
              <c:f>Sheet1!$B$1</c:f>
              <c:strCache>
                <c:ptCount val="1"/>
                <c:pt idx="0">
                  <c:v>Annual</c:v>
                </c:pt>
              </c:strCache>
            </c:strRef>
          </c:tx>
          <c:spPr>
            <a:solidFill>
              <a:schemeClr val="accent1"/>
            </a:solidFill>
            <a:ln>
              <a:noFill/>
            </a:ln>
            <a:effectLst/>
          </c:spPr>
          <c:invertIfNegative val="0"/>
          <c:dLbls>
            <c:dLbl>
              <c:idx val="6"/>
              <c:layout>
                <c:manualLayout>
                  <c:x val="-9.66183574879227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&amp; N Islands </c:v>
                </c:pt>
                <c:pt idx="1">
                  <c:v>Chandigarh </c:v>
                </c:pt>
                <c:pt idx="2">
                  <c:v>D &amp; N Haveli </c:v>
                </c:pt>
                <c:pt idx="3">
                  <c:v>Daman &amp; Diu </c:v>
                </c:pt>
                <c:pt idx="4">
                  <c:v>Delhi </c:v>
                </c:pt>
                <c:pt idx="5">
                  <c:v>Lakshadweep </c:v>
                </c:pt>
                <c:pt idx="6">
                  <c:v>Puducherry </c:v>
                </c:pt>
              </c:strCache>
            </c:strRef>
          </c:cat>
          <c:val>
            <c:numRef>
              <c:f>Sheet1!$B$2:$B$8</c:f>
              <c:numCache>
                <c:formatCode>0%</c:formatCode>
                <c:ptCount val="7"/>
                <c:pt idx="0">
                  <c:v>1</c:v>
                </c:pt>
                <c:pt idx="1">
                  <c:v>1</c:v>
                </c:pt>
                <c:pt idx="2">
                  <c:v>1</c:v>
                </c:pt>
                <c:pt idx="3">
                  <c:v>1</c:v>
                </c:pt>
                <c:pt idx="4">
                  <c:v>0.66171567141558141</c:v>
                </c:pt>
                <c:pt idx="5">
                  <c:v>1</c:v>
                </c:pt>
                <c:pt idx="6">
                  <c:v>1</c:v>
                </c:pt>
              </c:numCache>
            </c:numRef>
          </c:val>
          <c:extLst>
            <c:ext xmlns:c16="http://schemas.microsoft.com/office/drawing/2014/chart" uri="{C3380CC4-5D6E-409C-BE32-E72D297353CC}">
              <c16:uniqueId val="{00000000-E530-4064-85FC-B677DBCBC5B9}"/>
            </c:ext>
          </c:extLst>
        </c:ser>
        <c:ser>
          <c:idx val="1"/>
          <c:order val="1"/>
          <c:tx>
            <c:strRef>
              <c:f>Sheet1!$C$1</c:f>
              <c:strCache>
                <c:ptCount val="1"/>
                <c:pt idx="0">
                  <c:v>Monthly</c:v>
                </c:pt>
              </c:strCache>
            </c:strRef>
          </c:tx>
          <c:spPr>
            <a:solidFill>
              <a:schemeClr val="accent2"/>
            </a:solidFill>
            <a:ln>
              <a:noFill/>
            </a:ln>
            <a:effectLst/>
          </c:spPr>
          <c:invertIfNegative val="0"/>
          <c:dLbls>
            <c:dLbl>
              <c:idx val="1"/>
              <c:layout>
                <c:manualLayout>
                  <c:x val="7.2463768115942377E-3"/>
                  <c:y val="2.631751816271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30-4064-85FC-B677DBCBC5B9}"/>
                </c:ext>
              </c:extLst>
            </c:dLbl>
            <c:dLbl>
              <c:idx val="2"/>
              <c:layout>
                <c:manualLayout>
                  <c:x val="1.2077294685990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30-4064-85FC-B677DBCBC5B9}"/>
                </c:ext>
              </c:extLst>
            </c:dLbl>
            <c:dLbl>
              <c:idx val="3"/>
              <c:layout>
                <c:manualLayout>
                  <c:x val="1.2479855326055283E-2"/>
                  <c:y val="1.3158759081356981E-3"/>
                </c:manualLayout>
              </c:layout>
              <c:spPr>
                <a:noFill/>
                <a:ln>
                  <a:noFill/>
                </a:ln>
                <a:effectLst/>
              </c:spPr>
              <c:txPr>
                <a:bodyPr rot="0" spcFirstLastPara="1" vertOverflow="ellipsis" vert="horz" wrap="square" lIns="38100" tIns="19050" rIns="38100" bIns="19050" anchor="ctr" anchorCtr="1">
                  <a:no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110629287281122E-2"/>
                      <c:h val="4.8976901300810685E-2"/>
                    </c:manualLayout>
                  </c15:layout>
                </c:ext>
                <c:ext xmlns:c16="http://schemas.microsoft.com/office/drawing/2014/chart" uri="{C3380CC4-5D6E-409C-BE32-E72D297353CC}">
                  <c16:uniqueId val="{00000008-E530-4064-85FC-B677DBCBC5B9}"/>
                </c:ext>
              </c:extLst>
            </c:dLbl>
            <c:dLbl>
              <c:idx val="5"/>
              <c:layout>
                <c:manualLayout>
                  <c:x val="1.08695652173912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30-4064-85FC-B677DBCBC5B9}"/>
                </c:ext>
              </c:extLst>
            </c:dLbl>
            <c:dLbl>
              <c:idx val="6"/>
              <c:layout>
                <c:manualLayout>
                  <c:x val="7.2463768115942377E-3"/>
                  <c:y val="7.8952554488142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&amp; N Islands </c:v>
                </c:pt>
                <c:pt idx="1">
                  <c:v>Chandigarh </c:v>
                </c:pt>
                <c:pt idx="2">
                  <c:v>D &amp; N Haveli </c:v>
                </c:pt>
                <c:pt idx="3">
                  <c:v>Daman &amp; Diu </c:v>
                </c:pt>
                <c:pt idx="4">
                  <c:v>Delhi </c:v>
                </c:pt>
                <c:pt idx="5">
                  <c:v>Lakshadweep </c:v>
                </c:pt>
                <c:pt idx="6">
                  <c:v>Puducherry </c:v>
                </c:pt>
              </c:strCache>
            </c:strRef>
          </c:cat>
          <c:val>
            <c:numRef>
              <c:f>Sheet1!$C$2:$C$8</c:f>
              <c:numCache>
                <c:formatCode>0%</c:formatCode>
                <c:ptCount val="7"/>
                <c:pt idx="0">
                  <c:v>0.97000000000000031</c:v>
                </c:pt>
                <c:pt idx="1">
                  <c:v>1</c:v>
                </c:pt>
                <c:pt idx="2">
                  <c:v>1</c:v>
                </c:pt>
                <c:pt idx="3">
                  <c:v>1</c:v>
                </c:pt>
                <c:pt idx="4">
                  <c:v>0.5</c:v>
                </c:pt>
                <c:pt idx="5">
                  <c:v>0.99</c:v>
                </c:pt>
                <c:pt idx="6">
                  <c:v>1</c:v>
                </c:pt>
              </c:numCache>
            </c:numRef>
          </c:val>
          <c:extLst>
            <c:ext xmlns:c16="http://schemas.microsoft.com/office/drawing/2014/chart" uri="{C3380CC4-5D6E-409C-BE32-E72D297353CC}">
              <c16:uniqueId val="{00000001-E530-4064-85FC-B677DBCBC5B9}"/>
            </c:ext>
          </c:extLst>
        </c:ser>
        <c:ser>
          <c:idx val="2"/>
          <c:order val="2"/>
          <c:tx>
            <c:strRef>
              <c:f>Sheet1!$D$1</c:f>
              <c:strCache>
                <c:ptCount val="1"/>
                <c:pt idx="0">
                  <c:v>Daily (AMS) : Average (Apr, 2018-Mar, 2019)</c:v>
                </c:pt>
              </c:strCache>
            </c:strRef>
          </c:tx>
          <c:spPr>
            <a:solidFill>
              <a:schemeClr val="accent3"/>
            </a:solidFill>
            <a:ln>
              <a:noFill/>
            </a:ln>
            <a:effectLst/>
          </c:spPr>
          <c:invertIfNegative val="0"/>
          <c:dLbls>
            <c:dLbl>
              <c:idx val="2"/>
              <c:layout>
                <c:manualLayout>
                  <c:x val="1.28824476650563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90-4DD4-9F9E-74A2FDEFCC16}"/>
                </c:ext>
              </c:extLst>
            </c:dLbl>
            <c:dLbl>
              <c:idx val="3"/>
              <c:layout>
                <c:manualLayout>
                  <c:x val="1.4492753623188409E-2"/>
                  <c:y val="-2.63175181627140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62-438D-B6E5-30F77526CE28}"/>
                </c:ext>
              </c:extLst>
            </c:dLbl>
            <c:spPr>
              <a:noFill/>
              <a:ln>
                <a:noFill/>
              </a:ln>
              <a:effectLst/>
            </c:spPr>
            <c:txPr>
              <a:bodyPr rot="0" spcFirstLastPara="1" vertOverflow="ellipsis" vert="horz" wrap="square" lIns="38100" tIns="19050" rIns="38100" bIns="19050" anchor="ctr" anchorCtr="1">
                <a:spAutoFit/>
              </a:bodyPr>
              <a:lstStyle/>
              <a:p>
                <a:pPr>
                  <a:defRPr lang="en-US"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 &amp; N Islands </c:v>
                </c:pt>
                <c:pt idx="1">
                  <c:v>Chandigarh </c:v>
                </c:pt>
                <c:pt idx="2">
                  <c:v>D &amp; N Haveli </c:v>
                </c:pt>
                <c:pt idx="3">
                  <c:v>Daman &amp; Diu </c:v>
                </c:pt>
                <c:pt idx="4">
                  <c:v>Delhi </c:v>
                </c:pt>
                <c:pt idx="5">
                  <c:v>Lakshadweep </c:v>
                </c:pt>
                <c:pt idx="6">
                  <c:v>Puducherry </c:v>
                </c:pt>
              </c:strCache>
            </c:strRef>
          </c:cat>
          <c:val>
            <c:numRef>
              <c:f>Sheet1!$D$2:$D$8</c:f>
              <c:numCache>
                <c:formatCode>0%</c:formatCode>
                <c:ptCount val="7"/>
                <c:pt idx="0">
                  <c:v>0.39000000000000018</c:v>
                </c:pt>
                <c:pt idx="1">
                  <c:v>0.97000000000000031</c:v>
                </c:pt>
                <c:pt idx="2">
                  <c:v>0.99</c:v>
                </c:pt>
                <c:pt idx="3">
                  <c:v>0.99</c:v>
                </c:pt>
                <c:pt idx="4">
                  <c:v>0.55000000000000004</c:v>
                </c:pt>
                <c:pt idx="5">
                  <c:v>0.62000000000000033</c:v>
                </c:pt>
                <c:pt idx="6">
                  <c:v>0.9600000000000003</c:v>
                </c:pt>
              </c:numCache>
            </c:numRef>
          </c:val>
          <c:extLst>
            <c:ext xmlns:c16="http://schemas.microsoft.com/office/drawing/2014/chart" uri="{C3380CC4-5D6E-409C-BE32-E72D297353CC}">
              <c16:uniqueId val="{00000002-E530-4064-85FC-B677DBCBC5B9}"/>
            </c:ext>
          </c:extLst>
        </c:ser>
        <c:dLbls>
          <c:showLegendKey val="0"/>
          <c:showVal val="0"/>
          <c:showCatName val="0"/>
          <c:showSerName val="0"/>
          <c:showPercent val="0"/>
          <c:showBubbleSize val="0"/>
        </c:dLbls>
        <c:gapWidth val="176"/>
        <c:overlap val="-19"/>
        <c:axId val="2948096"/>
        <c:axId val="133473024"/>
      </c:barChart>
      <c:catAx>
        <c:axId val="29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133473024"/>
        <c:crosses val="autoZero"/>
        <c:auto val="1"/>
        <c:lblAlgn val="ctr"/>
        <c:lblOffset val="100"/>
        <c:noMultiLvlLbl val="0"/>
      </c:catAx>
      <c:valAx>
        <c:axId val="13347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tx1">
                    <a:lumMod val="65000"/>
                    <a:lumOff val="35000"/>
                  </a:schemeClr>
                </a:solidFill>
                <a:latin typeface="+mn-lt"/>
                <a:ea typeface="+mn-ea"/>
                <a:cs typeface="+mn-cs"/>
              </a:defRPr>
            </a:pPr>
            <a:endParaRPr lang="en-US"/>
          </a:p>
        </c:txPr>
        <c:crossAx val="294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001" tIns="45501" rIns="91001" bIns="45501" rtlCol="0"/>
          <a:lstStyle>
            <a:lvl1pPr algn="r">
              <a:defRPr sz="1200"/>
            </a:lvl1pPr>
          </a:lstStyle>
          <a:p>
            <a:fld id="{0F477260-0233-493B-A4BB-4030CAB2145D}" type="datetimeFigureOut">
              <a:rPr lang="en-US" smtClean="0"/>
              <a:pPr/>
              <a:t>7/3/2019</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01" tIns="45501" rIns="91001" bIns="45501"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001" tIns="45501" rIns="91001" bIns="455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001" tIns="45501" rIns="91001" bIns="45501"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001" tIns="45501" rIns="91001" bIns="45501" rtlCol="0" anchor="b"/>
          <a:lstStyle>
            <a:lvl1pPr algn="r">
              <a:defRPr sz="1200"/>
            </a:lvl1pPr>
          </a:lstStyle>
          <a:p>
            <a:fld id="{C6063E6C-F22E-40F5-82DC-C432D647C420}" type="slidenum">
              <a:rPr lang="en-US" smtClean="0"/>
              <a:pPr/>
              <a:t>‹#›</a:t>
            </a:fld>
            <a:endParaRPr lang="en-US"/>
          </a:p>
        </p:txBody>
      </p:sp>
    </p:spTree>
    <p:extLst>
      <p:ext uri="{BB962C8B-B14F-4D97-AF65-F5344CB8AC3E}">
        <p14:creationId xmlns:p14="http://schemas.microsoft.com/office/powerpoint/2010/main" val="219373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762B5CA-0FB8-433C-BF69-EE7E86CCDE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D27E658-C244-491C-9BFD-FC9BEB09A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9460" name="Slide Number Placeholder 3">
            <a:extLst>
              <a:ext uri="{FF2B5EF4-FFF2-40B4-BE49-F238E27FC236}">
                <a16:creationId xmlns:a16="http://schemas.microsoft.com/office/drawing/2014/main" id="{CD9255CC-40AF-4396-A531-81875ACA9E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3083E0-07F6-4898-AEA8-A18B24342EA2}"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F9E39CB-C6AC-4582-B155-7CEFB32571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E890DF9-BB2F-46C2-A45D-7AD781393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4340" name="Slide Number Placeholder 3">
            <a:extLst>
              <a:ext uri="{FF2B5EF4-FFF2-40B4-BE49-F238E27FC236}">
                <a16:creationId xmlns:a16="http://schemas.microsoft.com/office/drawing/2014/main" id="{6FE49482-D7B6-48CB-B887-C978B28B25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645595-5E8E-4C66-B041-601F3E94C767}"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03FAE1-B143-4065-B2F5-6EA16E4E2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29516B6-B886-49F5-B188-EC842FB9CC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5364" name="Slide Number Placeholder 3">
            <a:extLst>
              <a:ext uri="{FF2B5EF4-FFF2-40B4-BE49-F238E27FC236}">
                <a16:creationId xmlns:a16="http://schemas.microsoft.com/office/drawing/2014/main" id="{7100B0BB-B19D-40A6-A99E-0E6599477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B7242-50C2-4C09-8726-F5AC7E64072F}"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7FBF31B-E541-48B3-8152-92A23CE52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AD61C10-F703-4DCF-B157-70986496B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6388" name="Slide Number Placeholder 3">
            <a:extLst>
              <a:ext uri="{FF2B5EF4-FFF2-40B4-BE49-F238E27FC236}">
                <a16:creationId xmlns:a16="http://schemas.microsoft.com/office/drawing/2014/main" id="{4EB98327-A75F-4963-8552-A02014AF3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802314-F27E-441F-8973-05C17A26B58B}"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402722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92DE254-5EBF-42A5-8DF4-0B6924F24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8035D5C-2C97-45D7-9889-2839A4C58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7412" name="Slide Number Placeholder 3">
            <a:extLst>
              <a:ext uri="{FF2B5EF4-FFF2-40B4-BE49-F238E27FC236}">
                <a16:creationId xmlns:a16="http://schemas.microsoft.com/office/drawing/2014/main" id="{768B3F8B-4757-4FA6-A5F6-903E2F07F4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517F7-33F4-45E5-B03B-253E2BF9D672}"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5F4588E-9141-49EE-868F-8395F978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78078A3-A4B4-4041-A997-168CD8413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8436" name="Slide Number Placeholder 3">
            <a:extLst>
              <a:ext uri="{FF2B5EF4-FFF2-40B4-BE49-F238E27FC236}">
                <a16:creationId xmlns:a16="http://schemas.microsoft.com/office/drawing/2014/main" id="{A022F6EF-C55C-41B1-BCD4-91729038BB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84" indent="-284378">
              <a:defRPr>
                <a:solidFill>
                  <a:schemeClr val="tx1"/>
                </a:solidFill>
                <a:latin typeface="Arial" panose="020B0604020202020204" pitchFamily="34" charset="0"/>
                <a:cs typeface="Arial" panose="020B0604020202020204" pitchFamily="34" charset="0"/>
              </a:defRPr>
            </a:lvl2pPr>
            <a:lvl3pPr marL="1137514" indent="-227503">
              <a:defRPr>
                <a:solidFill>
                  <a:schemeClr val="tx1"/>
                </a:solidFill>
                <a:latin typeface="Arial" panose="020B0604020202020204" pitchFamily="34" charset="0"/>
                <a:cs typeface="Arial" panose="020B0604020202020204" pitchFamily="34" charset="0"/>
              </a:defRPr>
            </a:lvl3pPr>
            <a:lvl4pPr marL="1592519" indent="-227503">
              <a:defRPr>
                <a:solidFill>
                  <a:schemeClr val="tx1"/>
                </a:solidFill>
                <a:latin typeface="Arial" panose="020B0604020202020204" pitchFamily="34" charset="0"/>
                <a:cs typeface="Arial" panose="020B0604020202020204" pitchFamily="34" charset="0"/>
              </a:defRPr>
            </a:lvl4pPr>
            <a:lvl5pPr marL="2047524" indent="-227503">
              <a:defRPr>
                <a:solidFill>
                  <a:schemeClr val="tx1"/>
                </a:solidFill>
                <a:latin typeface="Arial" panose="020B0604020202020204" pitchFamily="34" charset="0"/>
                <a:cs typeface="Arial" panose="020B0604020202020204" pitchFamily="34" charset="0"/>
              </a:defRPr>
            </a:lvl5pPr>
            <a:lvl6pPr marL="2502530"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535"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541"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546" indent="-22750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8950C7-953D-45DB-BE96-A8DDEAD7FCDC}"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48" eaLnBrk="0" hangingPunct="0">
              <a:defRPr>
                <a:solidFill>
                  <a:schemeClr val="tx1"/>
                </a:solidFill>
                <a:latin typeface="Arial Narrow" pitchFamily="34" charset="0"/>
                <a:cs typeface="Arial" pitchFamily="34" charset="0"/>
              </a:defRPr>
            </a:lvl1pPr>
            <a:lvl2pPr marL="725558" indent="-279060" defTabSz="910048" eaLnBrk="0" hangingPunct="0">
              <a:defRPr>
                <a:solidFill>
                  <a:schemeClr val="tx1"/>
                </a:solidFill>
                <a:latin typeface="Arial Narrow" pitchFamily="34" charset="0"/>
                <a:cs typeface="Arial" pitchFamily="34" charset="0"/>
              </a:defRPr>
            </a:lvl2pPr>
            <a:lvl3pPr marL="1116242" indent="-223248" defTabSz="910048" eaLnBrk="0" hangingPunct="0">
              <a:defRPr>
                <a:solidFill>
                  <a:schemeClr val="tx1"/>
                </a:solidFill>
                <a:latin typeface="Arial Narrow" pitchFamily="34" charset="0"/>
                <a:cs typeface="Arial" pitchFamily="34" charset="0"/>
              </a:defRPr>
            </a:lvl3pPr>
            <a:lvl4pPr marL="1562739" indent="-223248" defTabSz="910048" eaLnBrk="0" hangingPunct="0">
              <a:defRPr>
                <a:solidFill>
                  <a:schemeClr val="tx1"/>
                </a:solidFill>
                <a:latin typeface="Arial Narrow" pitchFamily="34" charset="0"/>
                <a:cs typeface="Arial" pitchFamily="34" charset="0"/>
              </a:defRPr>
            </a:lvl4pPr>
            <a:lvl5pPr marL="2009236" indent="-223248" defTabSz="910048" eaLnBrk="0" hangingPunct="0">
              <a:defRPr>
                <a:solidFill>
                  <a:schemeClr val="tx1"/>
                </a:solidFill>
                <a:latin typeface="Arial Narrow" pitchFamily="34" charset="0"/>
                <a:cs typeface="Arial" pitchFamily="34" charset="0"/>
              </a:defRPr>
            </a:lvl5pPr>
            <a:lvl6pPr marL="2455733" indent="-223248" defTabSz="910048" eaLnBrk="0" fontAlgn="base" hangingPunct="0">
              <a:spcBef>
                <a:spcPct val="0"/>
              </a:spcBef>
              <a:spcAft>
                <a:spcPct val="0"/>
              </a:spcAft>
              <a:defRPr>
                <a:solidFill>
                  <a:schemeClr val="tx1"/>
                </a:solidFill>
                <a:latin typeface="Arial Narrow" pitchFamily="34" charset="0"/>
                <a:cs typeface="Arial" pitchFamily="34" charset="0"/>
              </a:defRPr>
            </a:lvl6pPr>
            <a:lvl7pPr marL="2902229" indent="-223248" defTabSz="910048" eaLnBrk="0" fontAlgn="base" hangingPunct="0">
              <a:spcBef>
                <a:spcPct val="0"/>
              </a:spcBef>
              <a:spcAft>
                <a:spcPct val="0"/>
              </a:spcAft>
              <a:defRPr>
                <a:solidFill>
                  <a:schemeClr val="tx1"/>
                </a:solidFill>
                <a:latin typeface="Arial Narrow" pitchFamily="34" charset="0"/>
                <a:cs typeface="Arial" pitchFamily="34" charset="0"/>
              </a:defRPr>
            </a:lvl7pPr>
            <a:lvl8pPr marL="3348727" indent="-223248" defTabSz="910048" eaLnBrk="0" fontAlgn="base" hangingPunct="0">
              <a:spcBef>
                <a:spcPct val="0"/>
              </a:spcBef>
              <a:spcAft>
                <a:spcPct val="0"/>
              </a:spcAft>
              <a:defRPr>
                <a:solidFill>
                  <a:schemeClr val="tx1"/>
                </a:solidFill>
                <a:latin typeface="Arial Narrow" pitchFamily="34" charset="0"/>
                <a:cs typeface="Arial" pitchFamily="34" charset="0"/>
              </a:defRPr>
            </a:lvl8pPr>
            <a:lvl9pPr marL="3795223" indent="-223248" defTabSz="910048"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fld id="{4292438A-AC3B-4AD1-B137-83DE0820E692}" type="slidenum">
              <a:rPr lang="en-US">
                <a:solidFill>
                  <a:srgbClr val="000000"/>
                </a:solidFill>
                <a:latin typeface="Arial" pitchFamily="34" charset="0"/>
              </a:rPr>
              <a:pPr eaLnBrk="1" hangingPunct="1"/>
              <a:t>25</a:t>
            </a:fld>
            <a:endParaRPr lang="en-US">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4" name="Slide Number Placeholder 3"/>
          <p:cNvSpPr>
            <a:spLocks noGrp="1"/>
          </p:cNvSpPr>
          <p:nvPr>
            <p:ph type="sldNum" sz="quarter" idx="5"/>
          </p:nvPr>
        </p:nvSpPr>
        <p:spPr/>
        <p:txBody>
          <a:bodyPr/>
          <a:lstStyle/>
          <a:p>
            <a:pPr>
              <a:defRPr/>
            </a:pPr>
            <a:fld id="{B75634B5-DB9E-4E5A-B2E6-D5780B2431BE}" type="slidenum">
              <a:rPr lang="en-US" smtClean="0"/>
              <a:pPr>
                <a:defRPr/>
              </a:pPr>
              <a:t>26</a:t>
            </a:fld>
            <a:endParaRPr lang="en-US"/>
          </a:p>
        </p:txBody>
      </p:sp>
    </p:spTree>
    <p:extLst>
      <p:ext uri="{BB962C8B-B14F-4D97-AF65-F5344CB8AC3E}">
        <p14:creationId xmlns:p14="http://schemas.microsoft.com/office/powerpoint/2010/main" val="299852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2AB0FF-A494-4BD5-B174-67740F89035B}" type="datetime1">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30912-0668-4DD9-80C2-5A84106C4F46}" type="datetime1">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29402-2E3D-4880-A16B-C24BD6F7D40B}" type="datetime1">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03EBF07-B06E-4ABC-AF19-5C44F3B4F8B7}"/>
              </a:ext>
            </a:extLst>
          </p:cNvPr>
          <p:cNvSpPr>
            <a:spLocks noGrp="1"/>
          </p:cNvSpPr>
          <p:nvPr>
            <p:ph type="dt" sz="half" idx="10"/>
          </p:nvPr>
        </p:nvSpPr>
        <p:spPr/>
        <p:txBody>
          <a:bodyPr/>
          <a:lstStyle>
            <a:lvl1pPr>
              <a:defRPr/>
            </a:lvl1pPr>
          </a:lstStyle>
          <a:p>
            <a:pPr>
              <a:defRPr/>
            </a:pPr>
            <a:fld id="{166808E9-3C0F-4B6D-95C7-FF169A853203}" type="datetime1">
              <a:rPr lang="en-US" smtClean="0"/>
              <a:pPr>
                <a:defRPr/>
              </a:pPr>
              <a:t>7/3/2019</a:t>
            </a:fld>
            <a:endParaRPr lang="en-US"/>
          </a:p>
        </p:txBody>
      </p:sp>
      <p:sp>
        <p:nvSpPr>
          <p:cNvPr id="5" name="Footer Placeholder 4">
            <a:extLst>
              <a:ext uri="{FF2B5EF4-FFF2-40B4-BE49-F238E27FC236}">
                <a16:creationId xmlns:a16="http://schemas.microsoft.com/office/drawing/2014/main" id="{9A2A8CC3-A34D-4E47-8049-F65E031C5D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04D113-6398-4158-85EA-6D683B13EABD}"/>
              </a:ext>
            </a:extLst>
          </p:cNvPr>
          <p:cNvSpPr>
            <a:spLocks noGrp="1"/>
          </p:cNvSpPr>
          <p:nvPr>
            <p:ph type="sldNum" sz="quarter" idx="12"/>
          </p:nvPr>
        </p:nvSpPr>
        <p:spPr/>
        <p:txBody>
          <a:bodyPr/>
          <a:lstStyle>
            <a:lvl1pPr>
              <a:defRPr/>
            </a:lvl1pPr>
          </a:lstStyle>
          <a:p>
            <a:pPr>
              <a:defRPr/>
            </a:pPr>
            <a:fld id="{C2BBF370-5D37-4530-94DD-378E3D7E8F84}" type="slidenum">
              <a:rPr lang="en-US" altLang="en-US"/>
              <a:pPr>
                <a:defRPr/>
              </a:pPr>
              <a:t>‹#›</a:t>
            </a:fld>
            <a:endParaRPr lang="en-US" altLang="en-US"/>
          </a:p>
        </p:txBody>
      </p:sp>
    </p:spTree>
    <p:extLst>
      <p:ext uri="{BB962C8B-B14F-4D97-AF65-F5344CB8AC3E}">
        <p14:creationId xmlns:p14="http://schemas.microsoft.com/office/powerpoint/2010/main" val="349825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35EE-F3E2-44A4-AB21-580862D81F5A}"/>
              </a:ext>
            </a:extLst>
          </p:cNvPr>
          <p:cNvSpPr>
            <a:spLocks noGrp="1"/>
          </p:cNvSpPr>
          <p:nvPr>
            <p:ph type="dt" sz="half" idx="10"/>
          </p:nvPr>
        </p:nvSpPr>
        <p:spPr/>
        <p:txBody>
          <a:bodyPr/>
          <a:lstStyle>
            <a:lvl1pPr>
              <a:defRPr/>
            </a:lvl1pPr>
          </a:lstStyle>
          <a:p>
            <a:pPr>
              <a:defRPr/>
            </a:pPr>
            <a:fld id="{7EAE81AB-0BE6-489E-B358-125860700728}" type="datetime1">
              <a:rPr lang="en-US" smtClean="0"/>
              <a:pPr>
                <a:defRPr/>
              </a:pPr>
              <a:t>7/3/2019</a:t>
            </a:fld>
            <a:endParaRPr lang="en-US"/>
          </a:p>
        </p:txBody>
      </p:sp>
      <p:sp>
        <p:nvSpPr>
          <p:cNvPr id="5" name="Footer Placeholder 4">
            <a:extLst>
              <a:ext uri="{FF2B5EF4-FFF2-40B4-BE49-F238E27FC236}">
                <a16:creationId xmlns:a16="http://schemas.microsoft.com/office/drawing/2014/main" id="{A3A04C06-4A0F-4F8E-911D-D1C4AF5EC4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2C7615-205F-4802-8D5A-52161D7169EF}"/>
              </a:ext>
            </a:extLst>
          </p:cNvPr>
          <p:cNvSpPr>
            <a:spLocks noGrp="1"/>
          </p:cNvSpPr>
          <p:nvPr>
            <p:ph type="sldNum" sz="quarter" idx="12"/>
          </p:nvPr>
        </p:nvSpPr>
        <p:spPr/>
        <p:txBody>
          <a:bodyPr/>
          <a:lstStyle>
            <a:lvl1pPr>
              <a:defRPr/>
            </a:lvl1pPr>
          </a:lstStyle>
          <a:p>
            <a:pPr>
              <a:defRPr/>
            </a:pPr>
            <a:fld id="{46F3BE95-97FB-4365-8910-1F7DB99A68FF}" type="slidenum">
              <a:rPr lang="en-US" altLang="en-US"/>
              <a:pPr>
                <a:defRPr/>
              </a:pPr>
              <a:t>‹#›</a:t>
            </a:fld>
            <a:endParaRPr lang="en-US" altLang="en-US"/>
          </a:p>
        </p:txBody>
      </p:sp>
    </p:spTree>
    <p:extLst>
      <p:ext uri="{BB962C8B-B14F-4D97-AF65-F5344CB8AC3E}">
        <p14:creationId xmlns:p14="http://schemas.microsoft.com/office/powerpoint/2010/main" val="294653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71415-F121-4CD8-8C71-64E23BABDE5F}"/>
              </a:ext>
            </a:extLst>
          </p:cNvPr>
          <p:cNvSpPr>
            <a:spLocks noGrp="1"/>
          </p:cNvSpPr>
          <p:nvPr>
            <p:ph type="dt" sz="half" idx="10"/>
          </p:nvPr>
        </p:nvSpPr>
        <p:spPr/>
        <p:txBody>
          <a:bodyPr/>
          <a:lstStyle>
            <a:lvl1pPr>
              <a:defRPr/>
            </a:lvl1pPr>
          </a:lstStyle>
          <a:p>
            <a:pPr>
              <a:defRPr/>
            </a:pPr>
            <a:fld id="{2A4405FF-5C65-4091-B244-81D1DF8B7817}" type="datetime1">
              <a:rPr lang="en-US" smtClean="0"/>
              <a:pPr>
                <a:defRPr/>
              </a:pPr>
              <a:t>7/3/2019</a:t>
            </a:fld>
            <a:endParaRPr lang="en-US"/>
          </a:p>
        </p:txBody>
      </p:sp>
      <p:sp>
        <p:nvSpPr>
          <p:cNvPr id="5" name="Footer Placeholder 4">
            <a:extLst>
              <a:ext uri="{FF2B5EF4-FFF2-40B4-BE49-F238E27FC236}">
                <a16:creationId xmlns:a16="http://schemas.microsoft.com/office/drawing/2014/main" id="{6955B563-7876-42F7-8354-27226214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24EAC8-DD76-4AEA-AFC5-321BD303597C}"/>
              </a:ext>
            </a:extLst>
          </p:cNvPr>
          <p:cNvSpPr>
            <a:spLocks noGrp="1"/>
          </p:cNvSpPr>
          <p:nvPr>
            <p:ph type="sldNum" sz="quarter" idx="12"/>
          </p:nvPr>
        </p:nvSpPr>
        <p:spPr/>
        <p:txBody>
          <a:bodyPr/>
          <a:lstStyle>
            <a:lvl1pPr>
              <a:defRPr/>
            </a:lvl1pPr>
          </a:lstStyle>
          <a:p>
            <a:pPr>
              <a:defRPr/>
            </a:pPr>
            <a:fld id="{624FC9E7-1E3F-4A8B-9021-B93B24B34A5B}" type="slidenum">
              <a:rPr lang="en-US" altLang="en-US"/>
              <a:pPr>
                <a:defRPr/>
              </a:pPr>
              <a:t>‹#›</a:t>
            </a:fld>
            <a:endParaRPr lang="en-US" altLang="en-US"/>
          </a:p>
        </p:txBody>
      </p:sp>
    </p:spTree>
    <p:extLst>
      <p:ext uri="{BB962C8B-B14F-4D97-AF65-F5344CB8AC3E}">
        <p14:creationId xmlns:p14="http://schemas.microsoft.com/office/powerpoint/2010/main" val="2854883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A0FAF85-3057-4AFD-B667-39C231661643}"/>
              </a:ext>
            </a:extLst>
          </p:cNvPr>
          <p:cNvSpPr>
            <a:spLocks noGrp="1"/>
          </p:cNvSpPr>
          <p:nvPr>
            <p:ph type="dt" sz="half" idx="10"/>
          </p:nvPr>
        </p:nvSpPr>
        <p:spPr/>
        <p:txBody>
          <a:bodyPr/>
          <a:lstStyle>
            <a:lvl1pPr>
              <a:defRPr/>
            </a:lvl1pPr>
          </a:lstStyle>
          <a:p>
            <a:pPr>
              <a:defRPr/>
            </a:pPr>
            <a:fld id="{1D2A7C07-F3F7-41B1-8695-C661A6AA09B1}" type="datetime1">
              <a:rPr lang="en-US" smtClean="0"/>
              <a:pPr>
                <a:defRPr/>
              </a:pPr>
              <a:t>7/3/2019</a:t>
            </a:fld>
            <a:endParaRPr lang="en-US"/>
          </a:p>
        </p:txBody>
      </p:sp>
      <p:sp>
        <p:nvSpPr>
          <p:cNvPr id="6" name="Footer Placeholder 4">
            <a:extLst>
              <a:ext uri="{FF2B5EF4-FFF2-40B4-BE49-F238E27FC236}">
                <a16:creationId xmlns:a16="http://schemas.microsoft.com/office/drawing/2014/main" id="{D19CA46B-B04B-4213-959E-880DEACFE1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72EA35-D216-41FD-8764-F58E805F36FB}"/>
              </a:ext>
            </a:extLst>
          </p:cNvPr>
          <p:cNvSpPr>
            <a:spLocks noGrp="1"/>
          </p:cNvSpPr>
          <p:nvPr>
            <p:ph type="sldNum" sz="quarter" idx="12"/>
          </p:nvPr>
        </p:nvSpPr>
        <p:spPr/>
        <p:txBody>
          <a:bodyPr/>
          <a:lstStyle>
            <a:lvl1pPr>
              <a:defRPr/>
            </a:lvl1pPr>
          </a:lstStyle>
          <a:p>
            <a:pPr>
              <a:defRPr/>
            </a:pPr>
            <a:fld id="{C34030D3-3AF9-4B8C-A23B-A4E10C2AC815}" type="slidenum">
              <a:rPr lang="en-US" altLang="en-US"/>
              <a:pPr>
                <a:defRPr/>
              </a:pPr>
              <a:t>‹#›</a:t>
            </a:fld>
            <a:endParaRPr lang="en-US" altLang="en-US"/>
          </a:p>
        </p:txBody>
      </p:sp>
    </p:spTree>
    <p:extLst>
      <p:ext uri="{BB962C8B-B14F-4D97-AF65-F5344CB8AC3E}">
        <p14:creationId xmlns:p14="http://schemas.microsoft.com/office/powerpoint/2010/main" val="29412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E4E8C9C-CBBD-4D04-9FCC-C680D49866CC}"/>
              </a:ext>
            </a:extLst>
          </p:cNvPr>
          <p:cNvSpPr>
            <a:spLocks noGrp="1"/>
          </p:cNvSpPr>
          <p:nvPr>
            <p:ph type="dt" sz="half" idx="10"/>
          </p:nvPr>
        </p:nvSpPr>
        <p:spPr/>
        <p:txBody>
          <a:bodyPr/>
          <a:lstStyle>
            <a:lvl1pPr>
              <a:defRPr/>
            </a:lvl1pPr>
          </a:lstStyle>
          <a:p>
            <a:pPr>
              <a:defRPr/>
            </a:pPr>
            <a:fld id="{C908FCA1-2C7B-4CCD-9D40-5903900F0556}" type="datetime1">
              <a:rPr lang="en-US" smtClean="0"/>
              <a:pPr>
                <a:defRPr/>
              </a:pPr>
              <a:t>7/3/2019</a:t>
            </a:fld>
            <a:endParaRPr lang="en-US"/>
          </a:p>
        </p:txBody>
      </p:sp>
      <p:sp>
        <p:nvSpPr>
          <p:cNvPr id="8" name="Footer Placeholder 4">
            <a:extLst>
              <a:ext uri="{FF2B5EF4-FFF2-40B4-BE49-F238E27FC236}">
                <a16:creationId xmlns:a16="http://schemas.microsoft.com/office/drawing/2014/main" id="{402F7B13-9B59-4729-B940-E34352AC17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F9B4219-37C7-4051-A1AC-875E9FBB5E50}"/>
              </a:ext>
            </a:extLst>
          </p:cNvPr>
          <p:cNvSpPr>
            <a:spLocks noGrp="1"/>
          </p:cNvSpPr>
          <p:nvPr>
            <p:ph type="sldNum" sz="quarter" idx="12"/>
          </p:nvPr>
        </p:nvSpPr>
        <p:spPr/>
        <p:txBody>
          <a:bodyPr/>
          <a:lstStyle>
            <a:lvl1pPr>
              <a:defRPr/>
            </a:lvl1pPr>
          </a:lstStyle>
          <a:p>
            <a:pPr>
              <a:defRPr/>
            </a:pPr>
            <a:fld id="{5E26B6B6-8BB8-4CBC-8E32-21164B830473}" type="slidenum">
              <a:rPr lang="en-US" altLang="en-US"/>
              <a:pPr>
                <a:defRPr/>
              </a:pPr>
              <a:t>‹#›</a:t>
            </a:fld>
            <a:endParaRPr lang="en-US" altLang="en-US"/>
          </a:p>
        </p:txBody>
      </p:sp>
    </p:spTree>
    <p:extLst>
      <p:ext uri="{BB962C8B-B14F-4D97-AF65-F5344CB8AC3E}">
        <p14:creationId xmlns:p14="http://schemas.microsoft.com/office/powerpoint/2010/main" val="79584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A4D4821-82A3-4162-9F38-48B91159EB6E}"/>
              </a:ext>
            </a:extLst>
          </p:cNvPr>
          <p:cNvSpPr>
            <a:spLocks noGrp="1"/>
          </p:cNvSpPr>
          <p:nvPr>
            <p:ph type="dt" sz="half" idx="10"/>
          </p:nvPr>
        </p:nvSpPr>
        <p:spPr/>
        <p:txBody>
          <a:bodyPr/>
          <a:lstStyle>
            <a:lvl1pPr>
              <a:defRPr/>
            </a:lvl1pPr>
          </a:lstStyle>
          <a:p>
            <a:pPr>
              <a:defRPr/>
            </a:pPr>
            <a:fld id="{4A02DBD3-AD31-4C0D-8978-67AD8F30AF32}" type="datetime1">
              <a:rPr lang="en-US" smtClean="0"/>
              <a:pPr>
                <a:defRPr/>
              </a:pPr>
              <a:t>7/3/2019</a:t>
            </a:fld>
            <a:endParaRPr lang="en-US"/>
          </a:p>
        </p:txBody>
      </p:sp>
      <p:sp>
        <p:nvSpPr>
          <p:cNvPr id="4" name="Footer Placeholder 4">
            <a:extLst>
              <a:ext uri="{FF2B5EF4-FFF2-40B4-BE49-F238E27FC236}">
                <a16:creationId xmlns:a16="http://schemas.microsoft.com/office/drawing/2014/main" id="{31A5CEC6-AA0F-4E7C-A224-5A7C86B6FD5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702FF63-DE5D-4B91-86F0-39956D924F99}"/>
              </a:ext>
            </a:extLst>
          </p:cNvPr>
          <p:cNvSpPr>
            <a:spLocks noGrp="1"/>
          </p:cNvSpPr>
          <p:nvPr>
            <p:ph type="sldNum" sz="quarter" idx="12"/>
          </p:nvPr>
        </p:nvSpPr>
        <p:spPr/>
        <p:txBody>
          <a:bodyPr/>
          <a:lstStyle>
            <a:lvl1pPr>
              <a:defRPr/>
            </a:lvl1pPr>
          </a:lstStyle>
          <a:p>
            <a:pPr>
              <a:defRPr/>
            </a:pPr>
            <a:fld id="{3D7692BE-3034-4165-8E42-D1BA67553B16}" type="slidenum">
              <a:rPr lang="en-US" altLang="en-US"/>
              <a:pPr>
                <a:defRPr/>
              </a:pPr>
              <a:t>‹#›</a:t>
            </a:fld>
            <a:endParaRPr lang="en-US" altLang="en-US"/>
          </a:p>
        </p:txBody>
      </p:sp>
    </p:spTree>
    <p:extLst>
      <p:ext uri="{BB962C8B-B14F-4D97-AF65-F5344CB8AC3E}">
        <p14:creationId xmlns:p14="http://schemas.microsoft.com/office/powerpoint/2010/main" val="1679057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9E1495-C56A-4D9D-AA5D-EE61110F13A3}"/>
              </a:ext>
            </a:extLst>
          </p:cNvPr>
          <p:cNvSpPr>
            <a:spLocks noGrp="1"/>
          </p:cNvSpPr>
          <p:nvPr>
            <p:ph type="dt" sz="half" idx="10"/>
          </p:nvPr>
        </p:nvSpPr>
        <p:spPr/>
        <p:txBody>
          <a:bodyPr/>
          <a:lstStyle>
            <a:lvl1pPr>
              <a:defRPr/>
            </a:lvl1pPr>
          </a:lstStyle>
          <a:p>
            <a:pPr>
              <a:defRPr/>
            </a:pPr>
            <a:fld id="{3E5FA7B5-46C4-4CF7-AB46-70BA3489B292}" type="datetime1">
              <a:rPr lang="en-US" smtClean="0"/>
              <a:pPr>
                <a:defRPr/>
              </a:pPr>
              <a:t>7/3/2019</a:t>
            </a:fld>
            <a:endParaRPr lang="en-US"/>
          </a:p>
        </p:txBody>
      </p:sp>
      <p:sp>
        <p:nvSpPr>
          <p:cNvPr id="3" name="Footer Placeholder 4">
            <a:extLst>
              <a:ext uri="{FF2B5EF4-FFF2-40B4-BE49-F238E27FC236}">
                <a16:creationId xmlns:a16="http://schemas.microsoft.com/office/drawing/2014/main" id="{F3694F1A-0FCF-4041-BFBB-E8056802C5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1FA77D-CC61-407D-9F77-CBEF8E56D2BA}"/>
              </a:ext>
            </a:extLst>
          </p:cNvPr>
          <p:cNvSpPr>
            <a:spLocks noGrp="1"/>
          </p:cNvSpPr>
          <p:nvPr>
            <p:ph type="sldNum" sz="quarter" idx="12"/>
          </p:nvPr>
        </p:nvSpPr>
        <p:spPr/>
        <p:txBody>
          <a:bodyPr/>
          <a:lstStyle>
            <a:lvl1pPr>
              <a:defRPr/>
            </a:lvl1pPr>
          </a:lstStyle>
          <a:p>
            <a:pPr>
              <a:defRPr/>
            </a:pPr>
            <a:fld id="{CBD16DC9-4738-4863-AEEC-5568099959B7}" type="slidenum">
              <a:rPr lang="en-US" altLang="en-US"/>
              <a:pPr>
                <a:defRPr/>
              </a:pPr>
              <a:t>‹#›</a:t>
            </a:fld>
            <a:endParaRPr lang="en-US" altLang="en-US"/>
          </a:p>
        </p:txBody>
      </p:sp>
    </p:spTree>
    <p:extLst>
      <p:ext uri="{BB962C8B-B14F-4D97-AF65-F5344CB8AC3E}">
        <p14:creationId xmlns:p14="http://schemas.microsoft.com/office/powerpoint/2010/main" val="27571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04DE18-9390-4521-BD7E-A0A705FC9495}"/>
              </a:ext>
            </a:extLst>
          </p:cNvPr>
          <p:cNvSpPr>
            <a:spLocks noGrp="1"/>
          </p:cNvSpPr>
          <p:nvPr>
            <p:ph type="dt" sz="half" idx="10"/>
          </p:nvPr>
        </p:nvSpPr>
        <p:spPr/>
        <p:txBody>
          <a:bodyPr/>
          <a:lstStyle>
            <a:lvl1pPr>
              <a:defRPr/>
            </a:lvl1pPr>
          </a:lstStyle>
          <a:p>
            <a:pPr>
              <a:defRPr/>
            </a:pPr>
            <a:fld id="{7D523386-D838-421B-93C5-33FB284D5A48}" type="datetime1">
              <a:rPr lang="en-US" smtClean="0"/>
              <a:pPr>
                <a:defRPr/>
              </a:pPr>
              <a:t>7/3/2019</a:t>
            </a:fld>
            <a:endParaRPr lang="en-US"/>
          </a:p>
        </p:txBody>
      </p:sp>
      <p:sp>
        <p:nvSpPr>
          <p:cNvPr id="6" name="Footer Placeholder 4">
            <a:extLst>
              <a:ext uri="{FF2B5EF4-FFF2-40B4-BE49-F238E27FC236}">
                <a16:creationId xmlns:a16="http://schemas.microsoft.com/office/drawing/2014/main" id="{8953F1B1-7C8D-4CB7-8102-7983EF7353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E23F22-5FD5-4967-8C97-435A32EAE3C9}"/>
              </a:ext>
            </a:extLst>
          </p:cNvPr>
          <p:cNvSpPr>
            <a:spLocks noGrp="1"/>
          </p:cNvSpPr>
          <p:nvPr>
            <p:ph type="sldNum" sz="quarter" idx="12"/>
          </p:nvPr>
        </p:nvSpPr>
        <p:spPr/>
        <p:txBody>
          <a:bodyPr/>
          <a:lstStyle>
            <a:lvl1pPr>
              <a:defRPr/>
            </a:lvl1pPr>
          </a:lstStyle>
          <a:p>
            <a:pPr>
              <a:defRPr/>
            </a:pPr>
            <a:fld id="{B06C5D58-6398-42A3-95E0-9B83AE8617DB}" type="slidenum">
              <a:rPr lang="en-US" altLang="en-US"/>
              <a:pPr>
                <a:defRPr/>
              </a:pPr>
              <a:t>‹#›</a:t>
            </a:fld>
            <a:endParaRPr lang="en-US" altLang="en-US"/>
          </a:p>
        </p:txBody>
      </p:sp>
    </p:spTree>
    <p:extLst>
      <p:ext uri="{BB962C8B-B14F-4D97-AF65-F5344CB8AC3E}">
        <p14:creationId xmlns:p14="http://schemas.microsoft.com/office/powerpoint/2010/main" val="285339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4F45A-910E-4C54-8143-1F8CF179196C}" type="datetime1">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F86722-72BC-4CBD-963E-E6B1F2623669}"/>
              </a:ext>
            </a:extLst>
          </p:cNvPr>
          <p:cNvSpPr>
            <a:spLocks noGrp="1"/>
          </p:cNvSpPr>
          <p:nvPr>
            <p:ph type="dt" sz="half" idx="10"/>
          </p:nvPr>
        </p:nvSpPr>
        <p:spPr/>
        <p:txBody>
          <a:bodyPr/>
          <a:lstStyle>
            <a:lvl1pPr>
              <a:defRPr/>
            </a:lvl1pPr>
          </a:lstStyle>
          <a:p>
            <a:pPr>
              <a:defRPr/>
            </a:pPr>
            <a:fld id="{8EF95390-CEF2-4B2B-AEF2-80D281C2866D}" type="datetime1">
              <a:rPr lang="en-US" smtClean="0"/>
              <a:pPr>
                <a:defRPr/>
              </a:pPr>
              <a:t>7/3/2019</a:t>
            </a:fld>
            <a:endParaRPr lang="en-US"/>
          </a:p>
        </p:txBody>
      </p:sp>
      <p:sp>
        <p:nvSpPr>
          <p:cNvPr id="6" name="Footer Placeholder 4">
            <a:extLst>
              <a:ext uri="{FF2B5EF4-FFF2-40B4-BE49-F238E27FC236}">
                <a16:creationId xmlns:a16="http://schemas.microsoft.com/office/drawing/2014/main" id="{63E5E0F7-0E13-4774-A450-C4DDB71523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1B6FCC-8E43-487B-880D-65049B1AC059}"/>
              </a:ext>
            </a:extLst>
          </p:cNvPr>
          <p:cNvSpPr>
            <a:spLocks noGrp="1"/>
          </p:cNvSpPr>
          <p:nvPr>
            <p:ph type="sldNum" sz="quarter" idx="12"/>
          </p:nvPr>
        </p:nvSpPr>
        <p:spPr/>
        <p:txBody>
          <a:bodyPr/>
          <a:lstStyle>
            <a:lvl1pPr>
              <a:defRPr/>
            </a:lvl1pPr>
          </a:lstStyle>
          <a:p>
            <a:pPr>
              <a:defRPr/>
            </a:pPr>
            <a:fld id="{37DBB99F-7B1D-48F0-9C34-8EDB2CBE4883}" type="slidenum">
              <a:rPr lang="en-US" altLang="en-US"/>
              <a:pPr>
                <a:defRPr/>
              </a:pPr>
              <a:t>‹#›</a:t>
            </a:fld>
            <a:endParaRPr lang="en-US" altLang="en-US"/>
          </a:p>
        </p:txBody>
      </p:sp>
    </p:spTree>
    <p:extLst>
      <p:ext uri="{BB962C8B-B14F-4D97-AF65-F5344CB8AC3E}">
        <p14:creationId xmlns:p14="http://schemas.microsoft.com/office/powerpoint/2010/main" val="372892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71BB6-7BE3-4F1A-B1AD-EA189828F731}"/>
              </a:ext>
            </a:extLst>
          </p:cNvPr>
          <p:cNvSpPr>
            <a:spLocks noGrp="1"/>
          </p:cNvSpPr>
          <p:nvPr>
            <p:ph type="dt" sz="half" idx="10"/>
          </p:nvPr>
        </p:nvSpPr>
        <p:spPr/>
        <p:txBody>
          <a:bodyPr/>
          <a:lstStyle>
            <a:lvl1pPr>
              <a:defRPr/>
            </a:lvl1pPr>
          </a:lstStyle>
          <a:p>
            <a:pPr>
              <a:defRPr/>
            </a:pPr>
            <a:fld id="{E94EC33D-1481-4423-B95F-9DC4D56216D2}" type="datetime1">
              <a:rPr lang="en-US" smtClean="0"/>
              <a:pPr>
                <a:defRPr/>
              </a:pPr>
              <a:t>7/3/2019</a:t>
            </a:fld>
            <a:endParaRPr lang="en-US"/>
          </a:p>
        </p:txBody>
      </p:sp>
      <p:sp>
        <p:nvSpPr>
          <p:cNvPr id="5" name="Footer Placeholder 4">
            <a:extLst>
              <a:ext uri="{FF2B5EF4-FFF2-40B4-BE49-F238E27FC236}">
                <a16:creationId xmlns:a16="http://schemas.microsoft.com/office/drawing/2014/main" id="{71B47B46-E6E0-4FBB-8389-61153E757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2ACA9D-BC63-4E64-BD99-25F01C954D4C}"/>
              </a:ext>
            </a:extLst>
          </p:cNvPr>
          <p:cNvSpPr>
            <a:spLocks noGrp="1"/>
          </p:cNvSpPr>
          <p:nvPr>
            <p:ph type="sldNum" sz="quarter" idx="12"/>
          </p:nvPr>
        </p:nvSpPr>
        <p:spPr/>
        <p:txBody>
          <a:bodyPr/>
          <a:lstStyle>
            <a:lvl1pPr>
              <a:defRPr/>
            </a:lvl1pPr>
          </a:lstStyle>
          <a:p>
            <a:pPr>
              <a:defRPr/>
            </a:pPr>
            <a:fld id="{2FD4E489-656A-4EA2-8B70-E162D05A4295}" type="slidenum">
              <a:rPr lang="en-US" altLang="en-US"/>
              <a:pPr>
                <a:defRPr/>
              </a:pPr>
              <a:t>‹#›</a:t>
            </a:fld>
            <a:endParaRPr lang="en-US" altLang="en-US"/>
          </a:p>
        </p:txBody>
      </p:sp>
    </p:spTree>
    <p:extLst>
      <p:ext uri="{BB962C8B-B14F-4D97-AF65-F5344CB8AC3E}">
        <p14:creationId xmlns:p14="http://schemas.microsoft.com/office/powerpoint/2010/main" val="159284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34187-FDA6-4CE4-B24A-6906A68FFD92}"/>
              </a:ext>
            </a:extLst>
          </p:cNvPr>
          <p:cNvSpPr>
            <a:spLocks noGrp="1"/>
          </p:cNvSpPr>
          <p:nvPr>
            <p:ph type="dt" sz="half" idx="10"/>
          </p:nvPr>
        </p:nvSpPr>
        <p:spPr/>
        <p:txBody>
          <a:bodyPr/>
          <a:lstStyle>
            <a:lvl1pPr>
              <a:defRPr/>
            </a:lvl1pPr>
          </a:lstStyle>
          <a:p>
            <a:pPr>
              <a:defRPr/>
            </a:pPr>
            <a:fld id="{064A7AB5-49E8-4BE3-B710-2B05A7B7053A}" type="datetime1">
              <a:rPr lang="en-US" smtClean="0"/>
              <a:pPr>
                <a:defRPr/>
              </a:pPr>
              <a:t>7/3/2019</a:t>
            </a:fld>
            <a:endParaRPr lang="en-US"/>
          </a:p>
        </p:txBody>
      </p:sp>
      <p:sp>
        <p:nvSpPr>
          <p:cNvPr id="5" name="Footer Placeholder 4">
            <a:extLst>
              <a:ext uri="{FF2B5EF4-FFF2-40B4-BE49-F238E27FC236}">
                <a16:creationId xmlns:a16="http://schemas.microsoft.com/office/drawing/2014/main" id="{160A8C7C-089C-4025-8D40-6D4FF1CA31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3FBC29-DF3D-463A-BD38-0369F7A85276}"/>
              </a:ext>
            </a:extLst>
          </p:cNvPr>
          <p:cNvSpPr>
            <a:spLocks noGrp="1"/>
          </p:cNvSpPr>
          <p:nvPr>
            <p:ph type="sldNum" sz="quarter" idx="12"/>
          </p:nvPr>
        </p:nvSpPr>
        <p:spPr/>
        <p:txBody>
          <a:bodyPr/>
          <a:lstStyle>
            <a:lvl1pPr>
              <a:defRPr/>
            </a:lvl1pPr>
          </a:lstStyle>
          <a:p>
            <a:pPr>
              <a:defRPr/>
            </a:pPr>
            <a:fld id="{CECED652-0867-4037-9138-5747ABDADE64}" type="slidenum">
              <a:rPr lang="en-US" altLang="en-US"/>
              <a:pPr>
                <a:defRPr/>
              </a:pPr>
              <a:t>‹#›</a:t>
            </a:fld>
            <a:endParaRPr lang="en-US" altLang="en-US"/>
          </a:p>
        </p:txBody>
      </p:sp>
    </p:spTree>
    <p:extLst>
      <p:ext uri="{BB962C8B-B14F-4D97-AF65-F5344CB8AC3E}">
        <p14:creationId xmlns:p14="http://schemas.microsoft.com/office/powerpoint/2010/main" val="105860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AEE50-4A75-4A25-8583-A21022D35B44}" type="datetime1">
              <a:rPr lang="en-US" smtClean="0"/>
              <a:pPr/>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D48F8-1BD6-46A5-8A29-AB4D52EC6BAF}" type="datetime1">
              <a:rPr lang="en-US" smtClean="0"/>
              <a:pPr/>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AD4B6-8235-4E97-AEEA-E8A6547ECCD4}" type="datetime1">
              <a:rPr lang="en-US" smtClean="0"/>
              <a:pPr/>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38F88-8B07-4F72-B1E8-BB59EE7A3530}" type="datetime1">
              <a:rPr lang="en-US" smtClean="0"/>
              <a:pPr/>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04557-0928-4018-9E09-107475718183}" type="datetime1">
              <a:rPr lang="en-US" smtClean="0"/>
              <a:pPr/>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418B7-C156-4051-8913-E3B23F88A62E}" type="datetime1">
              <a:rPr lang="en-US" smtClean="0"/>
              <a:pPr/>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D36DC-B0BF-497F-AEF7-A58276BED5D4}" type="datetime1">
              <a:rPr lang="en-US" smtClean="0"/>
              <a:pPr/>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CC34A-DA83-4E4A-B117-5BC30CB6B001}" type="datetime1">
              <a:rPr lang="en-US" smtClean="0"/>
              <a:pPr/>
              <a:t>7/3/2019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436F-A003-49D2-BDA8-A65B203CD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870D47-B366-4DB7-80DF-C185BC3180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F3700ED-F895-4305-BA47-6D87EEBD919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E88294-1A31-42DB-AA7E-7B05A439D2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628EA39-18AC-4A29-8CE9-80B39006BEE3}" type="datetime1">
              <a:rPr lang="en-US" smtClean="0"/>
              <a:pPr>
                <a:defRPr/>
              </a:pPr>
              <a:t>7/3/2019</a:t>
            </a:fld>
            <a:endParaRPr lang="en-US"/>
          </a:p>
        </p:txBody>
      </p:sp>
      <p:sp>
        <p:nvSpPr>
          <p:cNvPr id="5" name="Footer Placeholder 4">
            <a:extLst>
              <a:ext uri="{FF2B5EF4-FFF2-40B4-BE49-F238E27FC236}">
                <a16:creationId xmlns:a16="http://schemas.microsoft.com/office/drawing/2014/main" id="{9EB9EDF5-72B2-4FD4-A550-9E92258C52A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026D1D9-4CB2-426E-B496-D0379FE8D3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5227289-29AD-46F2-9977-976A5ED68531}" type="slidenum">
              <a:rPr lang="en-US" altLang="en-US"/>
              <a:pPr>
                <a:defRPr/>
              </a:pPr>
              <a:t>‹#›</a:t>
            </a:fld>
            <a:endParaRPr lang="en-US" altLang="en-US"/>
          </a:p>
        </p:txBody>
      </p:sp>
    </p:spTree>
    <p:extLst>
      <p:ext uri="{BB962C8B-B14F-4D97-AF65-F5344CB8AC3E}">
        <p14:creationId xmlns:p14="http://schemas.microsoft.com/office/powerpoint/2010/main" val="195024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UTs-Quantification_hyperlink/Chandigarh-Quantification.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UTs-Quantification_hyperlink/A&amp;N%20Islands.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7FA2A77-65F3-4C15-8DDE-176436948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762000"/>
            <a:ext cx="91582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11">
            <a:extLst>
              <a:ext uri="{FF2B5EF4-FFF2-40B4-BE49-F238E27FC236}">
                <a16:creationId xmlns:a16="http://schemas.microsoft.com/office/drawing/2014/main" id="{C043577C-3054-4D4D-BCC4-52F43905A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D2CA4-7124-44EA-9B73-5F4A1D012A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3">
            <a:extLst>
              <a:ext uri="{FF2B5EF4-FFF2-40B4-BE49-F238E27FC236}">
                <a16:creationId xmlns:a16="http://schemas.microsoft.com/office/drawing/2014/main" id="{39ED8750-08D7-488C-9C49-F1262A7458FD}"/>
              </a:ext>
            </a:extLst>
          </p:cNvPr>
          <p:cNvSpPr txBox="1">
            <a:spLocks noRot="1" noChangeArrowheads="1"/>
          </p:cNvSpPr>
          <p:nvPr/>
        </p:nvSpPr>
        <p:spPr>
          <a:xfrm>
            <a:off x="152400" y="914400"/>
            <a:ext cx="8686800" cy="5181600"/>
          </a:xfrm>
          <a:prstGeom prst="rect">
            <a:avLst/>
          </a:prstGeom>
        </p:spPr>
        <p:txBody>
          <a:bodyPr>
            <a:normAutofit/>
          </a:bodyPr>
          <a:lstStyle/>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4400" b="1" i="0" u="none" strike="noStrike" kern="1200" cap="none" spc="0" normalizeH="0" baseline="0" noProof="0" dirty="0">
              <a:ln>
                <a:noFill/>
              </a:ln>
              <a:solidFill>
                <a:srgbClr val="4F81BD">
                  <a:lumMod val="50000"/>
                </a:srgbClr>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p:txBody>
      </p:sp>
      <p:pic>
        <p:nvPicPr>
          <p:cNvPr id="2053" name="Picture 5">
            <a:extLst>
              <a:ext uri="{FF2B5EF4-FFF2-40B4-BE49-F238E27FC236}">
                <a16:creationId xmlns:a16="http://schemas.microsoft.com/office/drawing/2014/main" id="{6CB880F1-E988-4F86-B31C-1E2B107AD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779" t="13121" r="27777" b="10283"/>
          <a:stretch>
            <a:fillRect/>
          </a:stretch>
        </p:blipFill>
        <p:spPr bwMode="auto">
          <a:xfrm>
            <a:off x="8143900" y="31750"/>
            <a:ext cx="1000100" cy="123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BD3CBA1-0A3D-4EE5-A1F9-F6F80106C4BC}"/>
              </a:ext>
            </a:extLst>
          </p:cNvPr>
          <p:cNvSpPr/>
          <p:nvPr/>
        </p:nvSpPr>
        <p:spPr>
          <a:xfrm>
            <a:off x="685800" y="0"/>
            <a:ext cx="7848600" cy="9540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Mid Day Meal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056" name="Title 1">
            <a:extLst>
              <a:ext uri="{FF2B5EF4-FFF2-40B4-BE49-F238E27FC236}">
                <a16:creationId xmlns:a16="http://schemas.microsoft.com/office/drawing/2014/main" id="{77AF40C7-36F6-4C47-A152-A736F1293DB0}"/>
              </a:ext>
            </a:extLst>
          </p:cNvPr>
          <p:cNvSpPr>
            <a:spLocks noGrp="1"/>
          </p:cNvSpPr>
          <p:nvPr>
            <p:ph type="ctrTitle"/>
          </p:nvPr>
        </p:nvSpPr>
        <p:spPr>
          <a:xfrm>
            <a:off x="1981200" y="708025"/>
            <a:ext cx="5029200" cy="1219200"/>
          </a:xfrm>
          <a:solidFill>
            <a:schemeClr val="bg1">
              <a:alpha val="63921"/>
            </a:schemeClr>
          </a:solidFill>
        </p:spPr>
        <p:txBody>
          <a:bodyPr/>
          <a:lstStyle/>
          <a:p>
            <a:pPr eaLnBrk="1" hangingPunct="1"/>
            <a:b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b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PAB - MDM Meeting  for</a:t>
            </a:r>
            <a:br>
              <a:rPr lang="en-US" altLang="en-US" sz="2000" b="1" dirty="0"/>
            </a:br>
            <a:r>
              <a:rPr lang="en-US" altLang="en-US" sz="2000" b="1" dirty="0"/>
              <a:t>Review of Implementation of MDMS in UTs</a:t>
            </a:r>
            <a:br>
              <a:rPr lang="en-US" altLang="en-US" sz="2000" b="1" dirty="0"/>
            </a:b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06.05.2019</a:t>
            </a:r>
            <a:br>
              <a:rPr lang="en-US" altLang="en-US" sz="2000" b="1" dirty="0">
                <a:solidFill>
                  <a:srgbClr val="0099FF"/>
                </a:solidFill>
              </a:rPr>
            </a:br>
            <a:br>
              <a:rPr lang="en-US" altLang="en-US" sz="1200" b="1" dirty="0"/>
            </a:br>
            <a:endParaRPr lang="en-US" altLang="en-US" sz="1100" b="1" i="1" u="sng" dirty="0"/>
          </a:p>
        </p:txBody>
      </p:sp>
      <p:pic>
        <p:nvPicPr>
          <p:cNvPr id="57345" name="Picture 1"/>
          <p:cNvPicPr>
            <a:picLocks noChangeAspect="1" noChangeArrowheads="1"/>
          </p:cNvPicPr>
          <p:nvPr/>
        </p:nvPicPr>
        <p:blipFill>
          <a:blip r:embed="rId4" cstate="print"/>
          <a:srcRect/>
          <a:stretch>
            <a:fillRect/>
          </a:stretch>
        </p:blipFill>
        <p:spPr bwMode="auto">
          <a:xfrm>
            <a:off x="0" y="0"/>
            <a:ext cx="1214414" cy="149507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1E55AA-B8FF-4E81-8660-0FC8969EDBAC}"/>
              </a:ext>
            </a:extLst>
          </p:cNvPr>
          <p:cNvSpPr txBox="1">
            <a:spLocks noChangeArrowheads="1"/>
          </p:cNvSpPr>
          <p:nvPr/>
        </p:nvSpPr>
        <p:spPr bwMode="auto">
          <a:xfrm>
            <a:off x="0" y="-27384"/>
            <a:ext cx="9144000" cy="561372"/>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fontAlgn="base">
              <a:lnSpc>
                <a:spcPct val="140000"/>
              </a:lnSpc>
              <a:spcBef>
                <a:spcPct val="0"/>
              </a:spcBef>
              <a:spcAft>
                <a:spcPct val="0"/>
              </a:spcAft>
              <a:defRPr sz="2400" b="1">
                <a:solidFill>
                  <a:srgbClr val="FFFFFF"/>
                </a:solidFill>
                <a:latin typeface="Calibri" panose="020F0502020204030204" pitchFamily="34" charset="0"/>
                <a:ea typeface="+mj-ea"/>
                <a:cs typeface="+mj-cs"/>
              </a:defRPr>
            </a:lvl1pPr>
            <a:lvl2pPr algn="ctr" eaLnBrk="0" fontAlgn="base" hangingPunct="0">
              <a:spcBef>
                <a:spcPct val="0"/>
              </a:spcBef>
              <a:spcAft>
                <a:spcPct val="0"/>
              </a:spcAft>
              <a:defRPr sz="4400">
                <a:latin typeface="Calibri" panose="020F0502020204030204" pitchFamily="34" charset="0"/>
              </a:defRPr>
            </a:lvl2pPr>
            <a:lvl3pPr algn="ctr" eaLnBrk="0" fontAlgn="base" hangingPunct="0">
              <a:spcBef>
                <a:spcPct val="0"/>
              </a:spcBef>
              <a:spcAft>
                <a:spcPct val="0"/>
              </a:spcAft>
              <a:defRPr sz="4400">
                <a:latin typeface="Calibri" panose="020F0502020204030204" pitchFamily="34" charset="0"/>
              </a:defRPr>
            </a:lvl3pPr>
            <a:lvl4pPr algn="ctr" eaLnBrk="0" fontAlgn="base" hangingPunct="0">
              <a:spcBef>
                <a:spcPct val="0"/>
              </a:spcBef>
              <a:spcAft>
                <a:spcPct val="0"/>
              </a:spcAft>
              <a:defRPr sz="4400">
                <a:latin typeface="Calibri" panose="020F0502020204030204" pitchFamily="34" charset="0"/>
              </a:defRPr>
            </a:lvl4pPr>
            <a:lvl5pPr algn="ctr" eaLnBrk="0" fontAlgn="base" hangingPunct="0">
              <a:spcBef>
                <a:spcPct val="0"/>
              </a:spcBef>
              <a:spcAft>
                <a:spcPct val="0"/>
              </a:spcAft>
              <a:defRPr sz="4400">
                <a:latin typeface="Calibri" panose="020F0502020204030204" pitchFamily="34" charset="0"/>
              </a:defRPr>
            </a:lvl5pPr>
            <a:lvl6pPr marL="457200" algn="ctr" fontAlgn="base">
              <a:spcBef>
                <a:spcPct val="0"/>
              </a:spcBef>
              <a:spcAft>
                <a:spcPct val="0"/>
              </a:spcAft>
              <a:defRPr sz="4400">
                <a:latin typeface="Calibri" panose="020F0502020204030204" pitchFamily="34" charset="0"/>
              </a:defRPr>
            </a:lvl6pPr>
            <a:lvl7pPr marL="914400" algn="ctr" fontAlgn="base">
              <a:spcBef>
                <a:spcPct val="0"/>
              </a:spcBef>
              <a:spcAft>
                <a:spcPct val="0"/>
              </a:spcAft>
              <a:defRPr sz="4400">
                <a:latin typeface="Calibri" panose="020F0502020204030204" pitchFamily="34" charset="0"/>
              </a:defRPr>
            </a:lvl7pPr>
            <a:lvl8pPr marL="1371600" algn="ctr" fontAlgn="base">
              <a:spcBef>
                <a:spcPct val="0"/>
              </a:spcBef>
              <a:spcAft>
                <a:spcPct val="0"/>
              </a:spcAft>
              <a:defRPr sz="4400">
                <a:latin typeface="Calibri" panose="020F0502020204030204" pitchFamily="34" charset="0"/>
              </a:defRPr>
            </a:lvl8pPr>
            <a:lvl9pPr marL="1828800" algn="ctr" fontAlgn="base">
              <a:spcBef>
                <a:spcPct val="0"/>
              </a:spcBef>
              <a:spcAft>
                <a:spcPct val="0"/>
              </a:spcAft>
              <a:defRPr sz="4400">
                <a:latin typeface="Calibri" panose="020F0502020204030204" pitchFamily="34" charset="0"/>
              </a:defRPr>
            </a:lvl9pPr>
          </a:lstStyle>
          <a:p>
            <a:r>
              <a:rPr lang="en-US" altLang="en-US" dirty="0"/>
              <a:t>Performance Score Card – Chandigarh</a:t>
            </a:r>
          </a:p>
        </p:txBody>
      </p:sp>
      <p:graphicFrame>
        <p:nvGraphicFramePr>
          <p:cNvPr id="4" name="Table 3">
            <a:extLst>
              <a:ext uri="{FF2B5EF4-FFF2-40B4-BE49-F238E27FC236}">
                <a16:creationId xmlns:a16="http://schemas.microsoft.com/office/drawing/2014/main" id="{F300973D-6F71-406D-BDC1-234E6EC033CB}"/>
              </a:ext>
            </a:extLst>
          </p:cNvPr>
          <p:cNvGraphicFramePr>
            <a:graphicFrameLocks noGrp="1"/>
          </p:cNvGraphicFramePr>
          <p:nvPr>
            <p:extLst>
              <p:ext uri="{D42A27DB-BD31-4B8C-83A1-F6EECF244321}">
                <p14:modId xmlns:p14="http://schemas.microsoft.com/office/powerpoint/2010/main" val="730515548"/>
              </p:ext>
            </p:extLst>
          </p:nvPr>
        </p:nvGraphicFramePr>
        <p:xfrm>
          <a:off x="152400" y="928670"/>
          <a:ext cx="4419600" cy="5428948"/>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651702428"/>
                    </a:ext>
                  </a:extLst>
                </a:gridCol>
                <a:gridCol w="1104900">
                  <a:extLst>
                    <a:ext uri="{9D8B030D-6E8A-4147-A177-3AD203B41FA5}">
                      <a16:colId xmlns:a16="http://schemas.microsoft.com/office/drawing/2014/main" val="886345406"/>
                    </a:ext>
                  </a:extLst>
                </a:gridCol>
                <a:gridCol w="1104900">
                  <a:extLst>
                    <a:ext uri="{9D8B030D-6E8A-4147-A177-3AD203B41FA5}">
                      <a16:colId xmlns:a16="http://schemas.microsoft.com/office/drawing/2014/main" val="3502886907"/>
                    </a:ext>
                  </a:extLst>
                </a:gridCol>
                <a:gridCol w="1104900">
                  <a:extLst>
                    <a:ext uri="{9D8B030D-6E8A-4147-A177-3AD203B41FA5}">
                      <a16:colId xmlns:a16="http://schemas.microsoft.com/office/drawing/2014/main" val="4103914630"/>
                    </a:ext>
                  </a:extLst>
                </a:gridCol>
              </a:tblGrid>
              <a:tr h="842828">
                <a:tc>
                  <a:txBody>
                    <a:bodyPr/>
                    <a:lstStyle/>
                    <a:p>
                      <a:pPr algn="ctr" rtl="0" fontAlgn="ctr"/>
                      <a:r>
                        <a:rPr lang="en-IN" sz="1200" b="1" i="0" u="none" strike="noStrike" dirty="0">
                          <a:solidFill>
                            <a:schemeClr val="bg1"/>
                          </a:solidFill>
                          <a:effectLst/>
                          <a:latin typeface="Arial Narrow" panose="020B0606020202030204" pitchFamily="34" charset="0"/>
                        </a:rPr>
                        <a:t>Component </a:t>
                      </a:r>
                    </a:p>
                  </a:txBody>
                  <a:tcPr marL="9525" marR="9525" marT="9525" marB="0" anchor="ctr"/>
                </a:tc>
                <a:tc>
                  <a:txBody>
                    <a:bodyPr/>
                    <a:lstStyle/>
                    <a:p>
                      <a:pPr algn="ctr" rtl="0" fontAlgn="ctr"/>
                      <a:r>
                        <a:rPr lang="en-IN" sz="1200" b="1" i="0" u="none" strike="noStrike" dirty="0">
                          <a:solidFill>
                            <a:schemeClr val="bg1"/>
                          </a:solidFill>
                          <a:effectLst/>
                          <a:latin typeface="Arial Narrow" panose="020B0606020202030204" pitchFamily="34" charset="0"/>
                        </a:rPr>
                        <a:t>PAB-Approval  (Target) </a:t>
                      </a:r>
                    </a:p>
                  </a:txBody>
                  <a:tcPr marL="9525" marR="9525" marT="9525" marB="0" anchor="ctr"/>
                </a:tc>
                <a:tc>
                  <a:txBody>
                    <a:bodyPr/>
                    <a:lstStyle/>
                    <a:p>
                      <a:pPr algn="ctr" rtl="0" fontAlgn="ctr"/>
                      <a:r>
                        <a:rPr lang="en-IN" sz="1200" b="1" i="0" u="none" strike="noStrike" dirty="0">
                          <a:solidFill>
                            <a:schemeClr val="bg1"/>
                          </a:solidFill>
                          <a:effectLst/>
                          <a:latin typeface="Arial Narrow" panose="020B0606020202030204" pitchFamily="34" charset="0"/>
                        </a:rPr>
                        <a:t>Achievement </a:t>
                      </a:r>
                    </a:p>
                  </a:txBody>
                  <a:tcPr marL="9525" marR="9525" marT="9525" marB="0" anchor="ctr"/>
                </a:tc>
                <a:tc>
                  <a:txBody>
                    <a:bodyPr/>
                    <a:lstStyle/>
                    <a:p>
                      <a:pPr algn="ctr" rtl="0" fontAlgn="ctr"/>
                      <a:r>
                        <a:rPr lang="en-IN" sz="1200" b="1" i="0" u="none" strike="noStrike" dirty="0">
                          <a:solidFill>
                            <a:schemeClr val="bg1"/>
                          </a:solidFill>
                          <a:effectLst/>
                          <a:latin typeface="Arial Narrow" panose="020B0606020202030204" pitchFamily="34" charset="0"/>
                        </a:rPr>
                        <a:t>% Achievement </a:t>
                      </a:r>
                    </a:p>
                  </a:txBody>
                  <a:tcPr marL="9525" marR="9525" marT="9525" marB="0" anchor="ctr"/>
                </a:tc>
                <a:extLst>
                  <a:ext uri="{0D108BD9-81ED-4DB2-BD59-A6C34878D82A}">
                    <a16:rowId xmlns:a16="http://schemas.microsoft.com/office/drawing/2014/main" val="2014745326"/>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Institutions</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dirty="0">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val="1206361614"/>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Children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49313</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42217</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86%</a:t>
                      </a:r>
                    </a:p>
                  </a:txBody>
                  <a:tcPr marL="9525" marR="9525" marT="9525" marB="0" anchor="ctr"/>
                </a:tc>
                <a:extLst>
                  <a:ext uri="{0D108BD9-81ED-4DB2-BD59-A6C34878D82A}">
                    <a16:rowId xmlns:a16="http://schemas.microsoft.com/office/drawing/2014/main" val="2429276236"/>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Working Days </a:t>
                      </a:r>
                    </a:p>
                  </a:txBody>
                  <a:tcPr marL="9525" marR="9525" marT="9525" marB="0" anchor="ctr"/>
                </a:tc>
                <a:tc>
                  <a:txBody>
                    <a:bodyPr/>
                    <a:lstStyle/>
                    <a:p>
                      <a:pPr algn="ctr" rtl="0" fontAlgn="b"/>
                      <a:r>
                        <a:rPr lang="en-IN" sz="1200" b="1" i="0" u="none" strike="noStrike" dirty="0">
                          <a:solidFill>
                            <a:srgbClr val="000000"/>
                          </a:solidFill>
                          <a:effectLst/>
                          <a:latin typeface="Arial Narrow" panose="020B0606020202030204" pitchFamily="34" charset="0"/>
                        </a:rPr>
                        <a:t>248</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237</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96%</a:t>
                      </a:r>
                    </a:p>
                  </a:txBody>
                  <a:tcPr marL="9525" marR="9525" marT="9525" marB="0" anchor="ctr"/>
                </a:tc>
                <a:extLst>
                  <a:ext uri="{0D108BD9-81ED-4DB2-BD59-A6C34878D82A}">
                    <a16:rowId xmlns:a16="http://schemas.microsoft.com/office/drawing/2014/main" val="2608682228"/>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FG Utilization</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1455.32</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696.18</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48%</a:t>
                      </a:r>
                    </a:p>
                  </a:txBody>
                  <a:tcPr marL="9525" marR="9525" marT="9525" marB="0" anchor="ctr"/>
                </a:tc>
                <a:extLst>
                  <a:ext uri="{0D108BD9-81ED-4DB2-BD59-A6C34878D82A}">
                    <a16:rowId xmlns:a16="http://schemas.microsoft.com/office/drawing/2014/main" val="2208132110"/>
                  </a:ext>
                </a:extLst>
              </a:tr>
              <a:tr h="356713">
                <a:tc>
                  <a:txBody>
                    <a:bodyPr/>
                    <a:lstStyle/>
                    <a:p>
                      <a:pPr algn="ctr" rtl="0" fontAlgn="ctr"/>
                      <a:r>
                        <a:rPr lang="en-US" sz="1200" b="1" i="0" u="none" strike="noStrike">
                          <a:solidFill>
                            <a:srgbClr val="000000"/>
                          </a:solidFill>
                          <a:effectLst/>
                          <a:latin typeface="Arial Narrow" panose="020B0606020202030204" pitchFamily="34" charset="0"/>
                        </a:rPr>
                        <a:t>Cooking Cost (Rs. In Lakh)</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1078.14</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967.44</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90%</a:t>
                      </a:r>
                    </a:p>
                  </a:txBody>
                  <a:tcPr marL="9525" marR="9525" marT="9525" marB="0" anchor="ctr"/>
                </a:tc>
                <a:extLst>
                  <a:ext uri="{0D108BD9-81ED-4DB2-BD59-A6C34878D82A}">
                    <a16:rowId xmlns:a16="http://schemas.microsoft.com/office/drawing/2014/main" val="524642084"/>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CCH Engaged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825</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806</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98%</a:t>
                      </a:r>
                    </a:p>
                  </a:txBody>
                  <a:tcPr marL="9525" marR="9525" marT="9525" marB="0" anchor="ctr"/>
                </a:tc>
                <a:extLst>
                  <a:ext uri="{0D108BD9-81ED-4DB2-BD59-A6C34878D82A}">
                    <a16:rowId xmlns:a16="http://schemas.microsoft.com/office/drawing/2014/main" val="1675400288"/>
                  </a:ext>
                </a:extLst>
              </a:tr>
              <a:tr h="529665">
                <a:tc>
                  <a:txBody>
                    <a:bodyPr/>
                    <a:lstStyle/>
                    <a:p>
                      <a:pPr algn="ctr" rtl="0" fontAlgn="ctr"/>
                      <a:r>
                        <a:rPr lang="en-IN" sz="1200" b="1" i="0" u="none" strike="noStrike">
                          <a:solidFill>
                            <a:srgbClr val="000000"/>
                          </a:solidFill>
                          <a:effectLst/>
                          <a:latin typeface="Arial Narrow" panose="020B0606020202030204" pitchFamily="34" charset="0"/>
                        </a:rPr>
                        <a:t>CCH Honorarium        (Rs. in Lacs)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243.7</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241.8</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99%</a:t>
                      </a:r>
                    </a:p>
                  </a:txBody>
                  <a:tcPr marL="9525" marR="9525" marT="9525" marB="0" anchor="ctr"/>
                </a:tc>
                <a:extLst>
                  <a:ext uri="{0D108BD9-81ED-4DB2-BD59-A6C34878D82A}">
                    <a16:rowId xmlns:a16="http://schemas.microsoft.com/office/drawing/2014/main" val="1204692281"/>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TA  (Rs. in Lacs)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10.92</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4.46</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41%</a:t>
                      </a:r>
                    </a:p>
                  </a:txBody>
                  <a:tcPr marL="9525" marR="9525" marT="9525" marB="0" anchor="ctr"/>
                </a:tc>
                <a:extLst>
                  <a:ext uri="{0D108BD9-81ED-4DB2-BD59-A6C34878D82A}">
                    <a16:rowId xmlns:a16="http://schemas.microsoft.com/office/drawing/2014/main" val="1174706749"/>
                  </a:ext>
                </a:extLst>
              </a:tr>
              <a:tr h="356713">
                <a:tc>
                  <a:txBody>
                    <a:bodyPr/>
                    <a:lstStyle/>
                    <a:p>
                      <a:pPr algn="ctr" rtl="0" fontAlgn="ctr"/>
                      <a:r>
                        <a:rPr lang="en-IN" sz="1200" b="1" i="0" u="none" strike="noStrike">
                          <a:solidFill>
                            <a:srgbClr val="000000"/>
                          </a:solidFill>
                          <a:effectLst/>
                          <a:latin typeface="Arial Narrow" panose="020B0606020202030204" pitchFamily="34" charset="0"/>
                        </a:rPr>
                        <a:t>MME (Rs. in Lacs)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30</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28.27</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94%</a:t>
                      </a:r>
                    </a:p>
                  </a:txBody>
                  <a:tcPr marL="9525" marR="9525" marT="9525" marB="0" anchor="ctr"/>
                </a:tc>
                <a:extLst>
                  <a:ext uri="{0D108BD9-81ED-4DB2-BD59-A6C34878D82A}">
                    <a16:rowId xmlns:a16="http://schemas.microsoft.com/office/drawing/2014/main" val="370923173"/>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KS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7</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70%</a:t>
                      </a:r>
                    </a:p>
                  </a:txBody>
                  <a:tcPr marL="9525" marR="9525" marT="9525" marB="0" anchor="ctr"/>
                </a:tc>
                <a:extLst>
                  <a:ext uri="{0D108BD9-81ED-4DB2-BD59-A6C34878D82A}">
                    <a16:rowId xmlns:a16="http://schemas.microsoft.com/office/drawing/2014/main" val="2505232314"/>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KD</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119</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119</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val="1602757435"/>
                  </a:ext>
                </a:extLst>
              </a:tr>
              <a:tr h="288051">
                <a:tc>
                  <a:txBody>
                    <a:bodyPr/>
                    <a:lstStyle/>
                    <a:p>
                      <a:pPr algn="ctr" rtl="0" fontAlgn="ctr"/>
                      <a:r>
                        <a:rPr lang="en-IN" sz="1200" b="1" i="0" u="none" strike="noStrike">
                          <a:solidFill>
                            <a:srgbClr val="000000"/>
                          </a:solidFill>
                          <a:effectLst/>
                          <a:latin typeface="Arial Narrow" panose="020B0606020202030204" pitchFamily="34" charset="0"/>
                        </a:rPr>
                        <a:t>SHP</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95334</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95334</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val="3216566261"/>
                  </a:ext>
                </a:extLst>
              </a:tr>
              <a:tr h="356713">
                <a:tc>
                  <a:txBody>
                    <a:bodyPr/>
                    <a:lstStyle/>
                    <a:p>
                      <a:pPr algn="ctr" rtl="0" fontAlgn="ctr"/>
                      <a:r>
                        <a:rPr lang="en-IN" sz="1200" b="1" i="0" u="none" strike="noStrike">
                          <a:solidFill>
                            <a:srgbClr val="000000"/>
                          </a:solidFill>
                          <a:effectLst/>
                          <a:latin typeface="Arial Narrow" panose="020B0606020202030204" pitchFamily="34" charset="0"/>
                        </a:rPr>
                        <a:t>Annual Data Entry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val="588650141"/>
                  </a:ext>
                </a:extLst>
              </a:tr>
              <a:tr h="356713">
                <a:tc>
                  <a:txBody>
                    <a:bodyPr/>
                    <a:lstStyle/>
                    <a:p>
                      <a:pPr algn="ctr" rtl="0" fontAlgn="ctr"/>
                      <a:r>
                        <a:rPr lang="en-IN" sz="1200" b="1" i="0" u="none" strike="noStrike" dirty="0">
                          <a:solidFill>
                            <a:srgbClr val="000000"/>
                          </a:solidFill>
                          <a:effectLst/>
                          <a:latin typeface="Arial Narrow" panose="020B0606020202030204" pitchFamily="34" charset="0"/>
                        </a:rPr>
                        <a:t>Monthly Data Entry </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a:solidFill>
                            <a:srgbClr val="000000"/>
                          </a:solidFill>
                          <a:effectLst/>
                          <a:latin typeface="Arial Narrow" panose="020B0606020202030204" pitchFamily="34" charset="0"/>
                        </a:rPr>
                        <a:t>123</a:t>
                      </a:r>
                    </a:p>
                  </a:txBody>
                  <a:tcPr marL="9525" marR="9525" marT="9525" marB="0" anchor="ctr"/>
                </a:tc>
                <a:tc>
                  <a:txBody>
                    <a:bodyPr/>
                    <a:lstStyle/>
                    <a:p>
                      <a:pPr algn="ctr" rtl="0" fontAlgn="b"/>
                      <a:r>
                        <a:rPr lang="en-IN" sz="1200" b="1" i="0" u="none" strike="noStrike" dirty="0">
                          <a:solidFill>
                            <a:srgbClr val="000000"/>
                          </a:solidFill>
                          <a:effectLst/>
                          <a:latin typeface="Arial Narrow" panose="020B0606020202030204" pitchFamily="34" charset="0"/>
                        </a:rPr>
                        <a:t>100%</a:t>
                      </a:r>
                    </a:p>
                  </a:txBody>
                  <a:tcPr marL="9525" marR="9525" marT="9525" marB="0" anchor="ctr"/>
                </a:tc>
                <a:extLst>
                  <a:ext uri="{0D108BD9-81ED-4DB2-BD59-A6C34878D82A}">
                    <a16:rowId xmlns:a16="http://schemas.microsoft.com/office/drawing/2014/main" val="567573360"/>
                  </a:ext>
                </a:extLst>
              </a:tr>
            </a:tbl>
          </a:graphicData>
        </a:graphic>
      </p:graphicFrame>
      <p:pic>
        <p:nvPicPr>
          <p:cNvPr id="55353"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3988"/>
            <a:ext cx="4562475" cy="63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0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AAB7350A-73A0-4F29-B129-7AC6DA60CE5C}"/>
              </a:ext>
            </a:extLst>
          </p:cNvPr>
          <p:cNvSpPr>
            <a:spLocks noGrp="1" noChangeArrowheads="1"/>
          </p:cNvSpPr>
          <p:nvPr>
            <p:ph type="title"/>
          </p:nvPr>
        </p:nvSpPr>
        <p:spPr>
          <a:xfrm>
            <a:off x="0" y="-24"/>
            <a:ext cx="9144000" cy="609398"/>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400" b="1" dirty="0">
                <a:solidFill>
                  <a:srgbClr val="FFFFFF"/>
                </a:solidFill>
                <a:latin typeface="Calibri" panose="020F0502020204030204" pitchFamily="34" charset="0"/>
                <a:ea typeface="+mj-ea"/>
                <a:cs typeface="+mj-cs"/>
              </a:rPr>
              <a:t>Performance Score Card – Daman &amp; Diu  </a:t>
            </a:r>
          </a:p>
        </p:txBody>
      </p:sp>
      <p:sp>
        <p:nvSpPr>
          <p:cNvPr id="27652" name="TextBox 10">
            <a:extLst>
              <a:ext uri="{FF2B5EF4-FFF2-40B4-BE49-F238E27FC236}">
                <a16:creationId xmlns:a16="http://schemas.microsoft.com/office/drawing/2014/main" id="{A28B1CF7-2DEC-4366-8919-D218CACCBE82}"/>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4" name="Table 3">
            <a:extLst>
              <a:ext uri="{FF2B5EF4-FFF2-40B4-BE49-F238E27FC236}">
                <a16:creationId xmlns:a16="http://schemas.microsoft.com/office/drawing/2014/main" id="{B1E94C96-6954-454D-B6E0-B49CB97C2DC4}"/>
              </a:ext>
            </a:extLst>
          </p:cNvPr>
          <p:cNvGraphicFramePr>
            <a:graphicFrameLocks noGrp="1"/>
          </p:cNvGraphicFramePr>
          <p:nvPr/>
        </p:nvGraphicFramePr>
        <p:xfrm>
          <a:off x="152400" y="642917"/>
          <a:ext cx="4038600" cy="5783285"/>
        </p:xfrm>
        <a:graphic>
          <a:graphicData uri="http://schemas.openxmlformats.org/drawingml/2006/table">
            <a:tbl>
              <a:tblPr>
                <a:tableStyleId>{D7AC3CCA-C797-4891-BE02-D94E43425B78}</a:tableStyleId>
              </a:tblPr>
              <a:tblGrid>
                <a:gridCol w="1182376">
                  <a:extLst>
                    <a:ext uri="{9D8B030D-6E8A-4147-A177-3AD203B41FA5}">
                      <a16:colId xmlns:a16="http://schemas.microsoft.com/office/drawing/2014/main" val="20000"/>
                    </a:ext>
                  </a:extLst>
                </a:gridCol>
                <a:gridCol w="847965">
                  <a:extLst>
                    <a:ext uri="{9D8B030D-6E8A-4147-A177-3AD203B41FA5}">
                      <a16:colId xmlns:a16="http://schemas.microsoft.com/office/drawing/2014/main" val="20001"/>
                    </a:ext>
                  </a:extLst>
                </a:gridCol>
                <a:gridCol w="812137">
                  <a:extLst>
                    <a:ext uri="{9D8B030D-6E8A-4147-A177-3AD203B41FA5}">
                      <a16:colId xmlns:a16="http://schemas.microsoft.com/office/drawing/2014/main" val="20002"/>
                    </a:ext>
                  </a:extLst>
                </a:gridCol>
                <a:gridCol w="1196122">
                  <a:extLst>
                    <a:ext uri="{9D8B030D-6E8A-4147-A177-3AD203B41FA5}">
                      <a16:colId xmlns:a16="http://schemas.microsoft.com/office/drawing/2014/main" val="20003"/>
                    </a:ext>
                  </a:extLst>
                </a:gridCol>
              </a:tblGrid>
              <a:tr h="920972">
                <a:tc>
                  <a:txBody>
                    <a:bodyPr/>
                    <a:lstStyle/>
                    <a:p>
                      <a:pPr algn="ctr" fontAlgn="ctr"/>
                      <a:r>
                        <a:rPr lang="en-US" sz="1600" b="1" u="none" strike="noStrike" dirty="0">
                          <a:effectLst/>
                        </a:rPr>
                        <a:t>Component</a:t>
                      </a:r>
                      <a:endParaRPr lang="en-US" sz="1600" b="1" i="0" u="none" strike="noStrike" dirty="0">
                        <a:solidFill>
                          <a:srgbClr val="002060"/>
                        </a:solidFill>
                        <a:effectLst/>
                        <a:latin typeface="Calibri"/>
                      </a:endParaRPr>
                    </a:p>
                  </a:txBody>
                  <a:tcPr marL="7668" marR="7668" marT="7666" marB="0" anchor="ctr"/>
                </a:tc>
                <a:tc>
                  <a:txBody>
                    <a:bodyPr/>
                    <a:lstStyle/>
                    <a:p>
                      <a:pPr algn="ctr" fontAlgn="ctr"/>
                      <a:r>
                        <a:rPr lang="en-US" sz="1600" b="1" u="none" strike="noStrike" dirty="0">
                          <a:effectLst/>
                        </a:rPr>
                        <a:t>PAB-Approval  (Target)</a:t>
                      </a:r>
                      <a:endParaRPr lang="en-US" sz="1600" b="1" i="0" u="none" strike="noStrike" dirty="0">
                        <a:solidFill>
                          <a:srgbClr val="002060"/>
                        </a:solidFill>
                        <a:effectLst/>
                        <a:latin typeface="Calibri"/>
                      </a:endParaRPr>
                    </a:p>
                  </a:txBody>
                  <a:tcPr marL="7668" marR="7668" marT="7666" marB="0" anchor="ctr"/>
                </a:tc>
                <a:tc>
                  <a:txBody>
                    <a:bodyPr/>
                    <a:lstStyle/>
                    <a:p>
                      <a:pPr algn="ctr" fontAlgn="ctr"/>
                      <a:r>
                        <a:rPr lang="en-US" sz="1600" b="1" u="none" strike="noStrike">
                          <a:effectLst/>
                        </a:rPr>
                        <a:t>Achievement</a:t>
                      </a:r>
                      <a:endParaRPr lang="en-US" sz="1600" b="1" i="0" u="none" strike="noStrike">
                        <a:solidFill>
                          <a:srgbClr val="002060"/>
                        </a:solidFill>
                        <a:effectLst/>
                        <a:latin typeface="Calibri"/>
                      </a:endParaRPr>
                    </a:p>
                  </a:txBody>
                  <a:tcPr marL="7668" marR="7668" marT="7666" marB="0" anchor="ctr"/>
                </a:tc>
                <a:tc>
                  <a:txBody>
                    <a:bodyPr/>
                    <a:lstStyle/>
                    <a:p>
                      <a:pPr algn="ctr" fontAlgn="ctr"/>
                      <a:r>
                        <a:rPr lang="en-US" sz="1600" b="1" u="none" strike="noStrike" dirty="0">
                          <a:effectLst/>
                        </a:rPr>
                        <a:t>% Achievement</a:t>
                      </a:r>
                      <a:endParaRPr lang="en-US" sz="1600" b="1" i="0" u="none" strike="noStrike" dirty="0">
                        <a:solidFill>
                          <a:srgbClr val="002060"/>
                        </a:solidFill>
                        <a:effectLst/>
                        <a:latin typeface="Calibri"/>
                      </a:endParaRPr>
                    </a:p>
                  </a:txBody>
                  <a:tcPr marL="7668" marR="7668" marT="7666" marB="0" anchor="ctr"/>
                </a:tc>
                <a:extLst>
                  <a:ext uri="{0D108BD9-81ED-4DB2-BD59-A6C34878D82A}">
                    <a16:rowId xmlns:a16="http://schemas.microsoft.com/office/drawing/2014/main" val="10000"/>
                  </a:ext>
                </a:extLst>
              </a:tr>
              <a:tr h="398843">
                <a:tc>
                  <a:txBody>
                    <a:bodyPr/>
                    <a:lstStyle/>
                    <a:p>
                      <a:pPr algn="l" fontAlgn="ctr"/>
                      <a:r>
                        <a:rPr lang="en-US" sz="1100" b="1" u="none" strike="noStrike">
                          <a:effectLst/>
                        </a:rPr>
                        <a:t>Institutions (School)</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dirty="0">
                          <a:solidFill>
                            <a:srgbClr val="000000"/>
                          </a:solidFill>
                          <a:effectLst/>
                          <a:latin typeface="Calibri" panose="020F0502020204030204" pitchFamily="34" charset="0"/>
                        </a:rPr>
                        <a:t>96</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98%</a:t>
                      </a:r>
                    </a:p>
                  </a:txBody>
                  <a:tcPr marL="9525" marR="9525" marT="9522" marB="0" anchor="b"/>
                </a:tc>
                <a:extLst>
                  <a:ext uri="{0D108BD9-81ED-4DB2-BD59-A6C34878D82A}">
                    <a16:rowId xmlns:a16="http://schemas.microsoft.com/office/drawing/2014/main" val="10001"/>
                  </a:ext>
                </a:extLst>
              </a:tr>
              <a:tr h="255441">
                <a:tc>
                  <a:txBody>
                    <a:bodyPr/>
                    <a:lstStyle/>
                    <a:p>
                      <a:pPr algn="l" fontAlgn="ctr"/>
                      <a:r>
                        <a:rPr lang="en-US" sz="1100" b="1" u="none" strike="noStrike">
                          <a:effectLst/>
                        </a:rPr>
                        <a:t>Children</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16000</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15008</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94%</a:t>
                      </a:r>
                    </a:p>
                  </a:txBody>
                  <a:tcPr marL="9525" marR="9525" marT="9522" marB="0" anchor="b"/>
                </a:tc>
                <a:extLst>
                  <a:ext uri="{0D108BD9-81ED-4DB2-BD59-A6C34878D82A}">
                    <a16:rowId xmlns:a16="http://schemas.microsoft.com/office/drawing/2014/main" val="10002"/>
                  </a:ext>
                </a:extLst>
              </a:tr>
              <a:tr h="255441">
                <a:tc>
                  <a:txBody>
                    <a:bodyPr/>
                    <a:lstStyle/>
                    <a:p>
                      <a:pPr algn="l" fontAlgn="ctr"/>
                      <a:r>
                        <a:rPr lang="en-US" sz="1100" b="1" u="none" strike="noStrike" dirty="0">
                          <a:effectLst/>
                        </a:rPr>
                        <a:t>Working Days</a:t>
                      </a:r>
                      <a:endParaRPr lang="en-US" sz="1100" b="1" i="0" u="none" strike="noStrike" dirty="0">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233</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230</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99%</a:t>
                      </a:r>
                    </a:p>
                  </a:txBody>
                  <a:tcPr marL="9525" marR="9525" marT="9522" marB="0" anchor="b"/>
                </a:tc>
                <a:extLst>
                  <a:ext uri="{0D108BD9-81ED-4DB2-BD59-A6C34878D82A}">
                    <a16:rowId xmlns:a16="http://schemas.microsoft.com/office/drawing/2014/main" val="10003"/>
                  </a:ext>
                </a:extLst>
              </a:tr>
              <a:tr h="455308">
                <a:tc>
                  <a:txBody>
                    <a:bodyPr/>
                    <a:lstStyle/>
                    <a:p>
                      <a:pPr algn="l" fontAlgn="ctr"/>
                      <a:r>
                        <a:rPr lang="en-US" sz="1100" b="1" u="none" strike="noStrike">
                          <a:effectLst/>
                        </a:rPr>
                        <a:t>Food Grain Utilisation</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449.69</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408.43</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91%</a:t>
                      </a:r>
                    </a:p>
                  </a:txBody>
                  <a:tcPr marL="9525" marR="9525" marT="9522" marB="0" anchor="b"/>
                </a:tc>
                <a:extLst>
                  <a:ext uri="{0D108BD9-81ED-4DB2-BD59-A6C34878D82A}">
                    <a16:rowId xmlns:a16="http://schemas.microsoft.com/office/drawing/2014/main" val="10004"/>
                  </a:ext>
                </a:extLst>
              </a:tr>
              <a:tr h="455308">
                <a:tc>
                  <a:txBody>
                    <a:bodyPr/>
                    <a:lstStyle/>
                    <a:p>
                      <a:pPr algn="l" fontAlgn="ctr"/>
                      <a:r>
                        <a:rPr lang="en-US" sz="1100" b="1" u="none" strike="noStrike" dirty="0">
                          <a:effectLst/>
                        </a:rPr>
                        <a:t>Cooking Cost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469.79</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451.87</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96%</a:t>
                      </a:r>
                    </a:p>
                  </a:txBody>
                  <a:tcPr marL="9525" marR="9525" marT="9522" marB="0" anchor="b"/>
                </a:tc>
                <a:extLst>
                  <a:ext uri="{0D108BD9-81ED-4DB2-BD59-A6C34878D82A}">
                    <a16:rowId xmlns:a16="http://schemas.microsoft.com/office/drawing/2014/main" val="10005"/>
                  </a:ext>
                </a:extLst>
              </a:tr>
              <a:tr h="255441">
                <a:tc>
                  <a:txBody>
                    <a:bodyPr/>
                    <a:lstStyle/>
                    <a:p>
                      <a:pPr algn="l" fontAlgn="ctr"/>
                      <a:r>
                        <a:rPr lang="en-US" sz="1100" b="1" u="none" strike="noStrike">
                          <a:effectLst/>
                        </a:rPr>
                        <a:t>CCH Engaged</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320</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320</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06"/>
                  </a:ext>
                </a:extLst>
              </a:tr>
              <a:tr h="455308">
                <a:tc>
                  <a:txBody>
                    <a:bodyPr/>
                    <a:lstStyle/>
                    <a:p>
                      <a:pPr algn="l" fontAlgn="ctr"/>
                      <a:r>
                        <a:rPr lang="en-US" sz="1100" b="1" u="none" strike="noStrike" dirty="0">
                          <a:effectLst/>
                        </a:rPr>
                        <a:t>CCH Honorarium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109.98</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109.98</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07"/>
                  </a:ext>
                </a:extLst>
              </a:tr>
              <a:tr h="255441">
                <a:tc>
                  <a:txBody>
                    <a:bodyPr/>
                    <a:lstStyle/>
                    <a:p>
                      <a:pPr algn="l" fontAlgn="ctr"/>
                      <a:r>
                        <a:rPr lang="en-US" sz="1100" b="1" u="none" strike="noStrike">
                          <a:effectLst/>
                        </a:rPr>
                        <a:t>TA  (Rs. in Lacs)</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3.38</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3.37</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08"/>
                  </a:ext>
                </a:extLst>
              </a:tr>
              <a:tr h="255441">
                <a:tc>
                  <a:txBody>
                    <a:bodyPr/>
                    <a:lstStyle/>
                    <a:p>
                      <a:pPr algn="l" fontAlgn="ctr"/>
                      <a:r>
                        <a:rPr lang="en-US" sz="1100" b="1" u="none" strike="noStrike">
                          <a:effectLst/>
                        </a:rPr>
                        <a:t>MME (Rs. in Lacs)</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60.00</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57.95</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97%</a:t>
                      </a:r>
                    </a:p>
                  </a:txBody>
                  <a:tcPr marL="9525" marR="9525" marT="9522" marB="0" anchor="b"/>
                </a:tc>
                <a:extLst>
                  <a:ext uri="{0D108BD9-81ED-4DB2-BD59-A6C34878D82A}">
                    <a16:rowId xmlns:a16="http://schemas.microsoft.com/office/drawing/2014/main" val="10009"/>
                  </a:ext>
                </a:extLst>
              </a:tr>
              <a:tr h="455308">
                <a:tc>
                  <a:txBody>
                    <a:bodyPr/>
                    <a:lstStyle/>
                    <a:p>
                      <a:pPr algn="l" fontAlgn="ctr"/>
                      <a:r>
                        <a:rPr lang="en-US" sz="1100" b="1" u="none" strike="noStrike">
                          <a:effectLst/>
                        </a:rPr>
                        <a:t>Kitchen cum Store (KS)</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32</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32</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10"/>
                  </a:ext>
                </a:extLst>
              </a:tr>
              <a:tr h="398843">
                <a:tc>
                  <a:txBody>
                    <a:bodyPr/>
                    <a:lstStyle/>
                    <a:p>
                      <a:pPr algn="l" fontAlgn="ctr"/>
                      <a:r>
                        <a:rPr lang="en-US" sz="1100" b="1" u="none" strike="noStrike">
                          <a:effectLst/>
                        </a:rPr>
                        <a:t>Kitchen Devices (KD)</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11"/>
                  </a:ext>
                </a:extLst>
              </a:tr>
              <a:tr h="455308">
                <a:tc>
                  <a:txBody>
                    <a:bodyPr/>
                    <a:lstStyle/>
                    <a:p>
                      <a:pPr algn="l" fontAlgn="ctr"/>
                      <a:r>
                        <a:rPr lang="en-US" sz="1100" b="1" u="none" strike="noStrike">
                          <a:effectLst/>
                        </a:rPr>
                        <a:t>No. of Children's Health Check-up</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18827</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16372</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87%</a:t>
                      </a:r>
                    </a:p>
                  </a:txBody>
                  <a:tcPr marL="9525" marR="9525" marT="9522" marB="0" anchor="b"/>
                </a:tc>
                <a:extLst>
                  <a:ext uri="{0D108BD9-81ED-4DB2-BD59-A6C34878D82A}">
                    <a16:rowId xmlns:a16="http://schemas.microsoft.com/office/drawing/2014/main" val="10012"/>
                  </a:ext>
                </a:extLst>
              </a:tr>
              <a:tr h="255441">
                <a:tc>
                  <a:txBody>
                    <a:bodyPr/>
                    <a:lstStyle/>
                    <a:p>
                      <a:pPr algn="l" fontAlgn="ctr"/>
                      <a:r>
                        <a:rPr lang="en-US" sz="1100" b="1" u="none" strike="noStrike" dirty="0">
                          <a:effectLst/>
                        </a:rPr>
                        <a:t>Annual Data Entry</a:t>
                      </a:r>
                      <a:endParaRPr lang="en-US" sz="1100" b="1" i="0" u="none" strike="noStrike" dirty="0">
                        <a:solidFill>
                          <a:srgbClr val="000000"/>
                        </a:solidFill>
                        <a:effectLst/>
                        <a:latin typeface="Arial"/>
                      </a:endParaRPr>
                    </a:p>
                  </a:txBody>
                  <a:tcPr marL="7668" marR="7668" marT="7666" marB="0" anchor="ctr"/>
                </a:tc>
                <a:tc>
                  <a:txBody>
                    <a:bodyPr/>
                    <a:lstStyle/>
                    <a:p>
                      <a:pPr algn="ctr" fontAlgn="b"/>
                      <a:r>
                        <a:rPr lang="en-IN" sz="1200" b="0" i="0" u="none" strike="noStrike" dirty="0">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13"/>
                  </a:ext>
                </a:extLst>
              </a:tr>
              <a:tr h="255441">
                <a:tc>
                  <a:txBody>
                    <a:bodyPr/>
                    <a:lstStyle/>
                    <a:p>
                      <a:pPr algn="l" fontAlgn="ctr"/>
                      <a:r>
                        <a:rPr lang="en-US" sz="1100" b="1" u="none" strike="noStrike">
                          <a:effectLst/>
                        </a:rPr>
                        <a:t>Monthly Data Entry</a:t>
                      </a:r>
                      <a:endParaRPr lang="en-US" sz="1100" b="1" i="0" u="none" strike="noStrike">
                        <a:solidFill>
                          <a:srgbClr val="000000"/>
                        </a:solidFill>
                        <a:effectLst/>
                        <a:latin typeface="Arial"/>
                      </a:endParaRPr>
                    </a:p>
                  </a:txBody>
                  <a:tcPr marL="7668" marR="7668" marT="7666" marB="0" anchor="ctr"/>
                </a:tc>
                <a:tc>
                  <a:txBody>
                    <a:bodyPr/>
                    <a:lstStyle/>
                    <a:p>
                      <a:pPr algn="ctr" fontAlgn="b"/>
                      <a:r>
                        <a:rPr lang="en-IN" sz="1200" b="0" i="0" u="none" strike="noStrike">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a:solidFill>
                            <a:srgbClr val="000000"/>
                          </a:solidFill>
                          <a:effectLst/>
                          <a:latin typeface="Calibri" panose="020F0502020204030204" pitchFamily="34" charset="0"/>
                        </a:rPr>
                        <a:t>94</a:t>
                      </a:r>
                    </a:p>
                  </a:txBody>
                  <a:tcPr marL="9525" marR="9525" marT="9522" marB="0" anchor="b"/>
                </a:tc>
                <a:tc>
                  <a:txBody>
                    <a:bodyPr/>
                    <a:lstStyle/>
                    <a:p>
                      <a:pPr algn="ctr" fontAlgn="b"/>
                      <a:r>
                        <a:rPr lang="en-IN" sz="1200" b="0" i="0" u="none" strike="noStrike" dirty="0">
                          <a:solidFill>
                            <a:srgbClr val="000000"/>
                          </a:solidFill>
                          <a:effectLst/>
                          <a:latin typeface="Calibri" panose="020F0502020204030204" pitchFamily="34" charset="0"/>
                        </a:rPr>
                        <a:t>100%</a:t>
                      </a:r>
                    </a:p>
                  </a:txBody>
                  <a:tcPr marL="9525" marR="9525" marT="9522" marB="0" anchor="b"/>
                </a:tc>
                <a:extLst>
                  <a:ext uri="{0D108BD9-81ED-4DB2-BD59-A6C34878D82A}">
                    <a16:rowId xmlns:a16="http://schemas.microsoft.com/office/drawing/2014/main" val="10014"/>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11</a:t>
            </a:fld>
            <a:endParaRPr lang="en-US" altLang="en-US"/>
          </a:p>
        </p:txBody>
      </p:sp>
      <p:pic>
        <p:nvPicPr>
          <p:cNvPr id="1094"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494" y="689724"/>
            <a:ext cx="484750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7BDEBAA3-CA8C-441A-AB6C-A884371EDEA2}"/>
              </a:ext>
            </a:extLst>
          </p:cNvPr>
          <p:cNvSpPr>
            <a:spLocks noGrp="1" noChangeArrowheads="1"/>
          </p:cNvSpPr>
          <p:nvPr>
            <p:ph type="title"/>
          </p:nvPr>
        </p:nvSpPr>
        <p:spPr>
          <a:xfrm>
            <a:off x="0" y="0"/>
            <a:ext cx="9144000" cy="609398"/>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400" b="1" dirty="0">
                <a:solidFill>
                  <a:srgbClr val="FFFFFF"/>
                </a:solidFill>
                <a:latin typeface="Calibri" panose="020F0502020204030204" pitchFamily="34" charset="0"/>
              </a:rPr>
              <a:t>Performance Score Card – Dadra &amp; Nagar Haveli </a:t>
            </a:r>
          </a:p>
        </p:txBody>
      </p:sp>
      <p:sp>
        <p:nvSpPr>
          <p:cNvPr id="27652" name="TextBox 10">
            <a:extLst>
              <a:ext uri="{FF2B5EF4-FFF2-40B4-BE49-F238E27FC236}">
                <a16:creationId xmlns:a16="http://schemas.microsoft.com/office/drawing/2014/main" id="{C1E4837F-5BBC-49EC-B6D1-0EF03989DE6A}"/>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4" name="Table 3">
            <a:extLst>
              <a:ext uri="{FF2B5EF4-FFF2-40B4-BE49-F238E27FC236}">
                <a16:creationId xmlns:a16="http://schemas.microsoft.com/office/drawing/2014/main" id="{B7CF1914-FCBB-423B-A522-09FA223D536F}"/>
              </a:ext>
            </a:extLst>
          </p:cNvPr>
          <p:cNvGraphicFramePr>
            <a:graphicFrameLocks noGrp="1"/>
          </p:cNvGraphicFramePr>
          <p:nvPr/>
        </p:nvGraphicFramePr>
        <p:xfrm>
          <a:off x="152400" y="685800"/>
          <a:ext cx="4343400" cy="5715000"/>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val="20000"/>
                    </a:ext>
                  </a:extLst>
                </a:gridCol>
                <a:gridCol w="989293">
                  <a:extLst>
                    <a:ext uri="{9D8B030D-6E8A-4147-A177-3AD203B41FA5}">
                      <a16:colId xmlns:a16="http://schemas.microsoft.com/office/drawing/2014/main" val="20001"/>
                    </a:ext>
                  </a:extLst>
                </a:gridCol>
                <a:gridCol w="947493">
                  <a:extLst>
                    <a:ext uri="{9D8B030D-6E8A-4147-A177-3AD203B41FA5}">
                      <a16:colId xmlns:a16="http://schemas.microsoft.com/office/drawing/2014/main" val="20002"/>
                    </a:ext>
                  </a:extLst>
                </a:gridCol>
                <a:gridCol w="1027176">
                  <a:extLst>
                    <a:ext uri="{9D8B030D-6E8A-4147-A177-3AD203B41FA5}">
                      <a16:colId xmlns:a16="http://schemas.microsoft.com/office/drawing/2014/main" val="20003"/>
                    </a:ext>
                  </a:extLst>
                </a:gridCol>
              </a:tblGrid>
              <a:tr h="1003436">
                <a:tc>
                  <a:txBody>
                    <a:bodyPr/>
                    <a:lstStyle/>
                    <a:p>
                      <a:pPr algn="ctr" fontAlgn="ctr"/>
                      <a:r>
                        <a:rPr lang="en-US" sz="1600" b="1" u="none" strike="noStrike" dirty="0">
                          <a:effectLst/>
                        </a:rPr>
                        <a:t>Component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PAB-Approval  (Target)</a:t>
                      </a:r>
                      <a:endParaRPr lang="en-US" sz="1600" b="1" i="0" u="none" strike="noStrike" dirty="0">
                        <a:solidFill>
                          <a:srgbClr val="002060"/>
                        </a:solidFill>
                        <a:effectLst/>
                        <a:latin typeface="Calibri"/>
                      </a:endParaRPr>
                    </a:p>
                  </a:txBody>
                  <a:tcPr marL="7668" marR="7668" marT="7668" marB="0" anchor="ctr"/>
                </a:tc>
                <a:tc>
                  <a:txBody>
                    <a:bodyPr/>
                    <a:lstStyle/>
                    <a:p>
                      <a:pPr algn="ctr" fontAlgn="ctr"/>
                      <a:r>
                        <a:rPr lang="en-US" sz="1600" b="1" u="none" strike="noStrike">
                          <a:effectLst/>
                        </a:rPr>
                        <a:t>Achievement</a:t>
                      </a:r>
                      <a:endParaRPr lang="en-US" sz="1600" b="1" i="0" u="none" strike="noStrike">
                        <a:solidFill>
                          <a:srgbClr val="002060"/>
                        </a:solidFill>
                        <a:effectLst/>
                        <a:latin typeface="Calibri"/>
                      </a:endParaRPr>
                    </a:p>
                  </a:txBody>
                  <a:tcPr marL="7668" marR="7668" marT="7668" marB="0" anchor="ctr"/>
                </a:tc>
                <a:tc>
                  <a:txBody>
                    <a:bodyPr/>
                    <a:lstStyle/>
                    <a:p>
                      <a:pPr algn="ctr" fontAlgn="ctr"/>
                      <a:r>
                        <a:rPr lang="en-US" sz="1600" b="1" u="none" strike="noStrike" dirty="0">
                          <a:effectLst/>
                        </a:rPr>
                        <a:t>% Achievement</a:t>
                      </a:r>
                      <a:endParaRPr lang="en-US" sz="1600" b="1" i="0" u="none" strike="noStrike" dirty="0">
                        <a:solidFill>
                          <a:srgbClr val="002060"/>
                        </a:solidFill>
                        <a:effectLst/>
                        <a:latin typeface="Calibri"/>
                      </a:endParaRPr>
                    </a:p>
                  </a:txBody>
                  <a:tcPr marL="7668" marR="7668" marT="7668" marB="0" anchor="ctr"/>
                </a:tc>
                <a:extLst>
                  <a:ext uri="{0D108BD9-81ED-4DB2-BD59-A6C34878D82A}">
                    <a16:rowId xmlns:a16="http://schemas.microsoft.com/office/drawing/2014/main" val="10000"/>
                  </a:ext>
                </a:extLst>
              </a:tr>
              <a:tr h="407860">
                <a:tc>
                  <a:txBody>
                    <a:bodyPr/>
                    <a:lstStyle/>
                    <a:p>
                      <a:pPr algn="l" fontAlgn="ctr"/>
                      <a:r>
                        <a:rPr lang="en-US" sz="1100" b="1" u="none" strike="noStrike">
                          <a:effectLst/>
                        </a:rPr>
                        <a:t>Institutions (School)</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01"/>
                  </a:ext>
                </a:extLst>
              </a:tr>
              <a:tr h="240498">
                <a:tc>
                  <a:txBody>
                    <a:bodyPr/>
                    <a:lstStyle/>
                    <a:p>
                      <a:pPr algn="l" fontAlgn="ctr"/>
                      <a:r>
                        <a:rPr lang="en-US" sz="1100" b="1" u="none" strike="noStrike">
                          <a:effectLst/>
                        </a:rPr>
                        <a:t>Children</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35780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32387</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91%</a:t>
                      </a:r>
                    </a:p>
                  </a:txBody>
                  <a:tcPr marL="9525" marR="9525" marT="9524" marB="0" anchor="b"/>
                </a:tc>
                <a:extLst>
                  <a:ext uri="{0D108BD9-81ED-4DB2-BD59-A6C34878D82A}">
                    <a16:rowId xmlns:a16="http://schemas.microsoft.com/office/drawing/2014/main" val="10002"/>
                  </a:ext>
                </a:extLst>
              </a:tr>
              <a:tr h="240498">
                <a:tc>
                  <a:txBody>
                    <a:bodyPr/>
                    <a:lstStyle/>
                    <a:p>
                      <a:pPr algn="l" fontAlgn="ctr"/>
                      <a:r>
                        <a:rPr lang="en-US" sz="1100" b="1" u="none" strike="noStrike" dirty="0">
                          <a:effectLst/>
                        </a:rPr>
                        <a:t>Working Days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244</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240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98%</a:t>
                      </a:r>
                    </a:p>
                  </a:txBody>
                  <a:tcPr marL="9525" marR="9525" marT="9524" marB="0" anchor="b"/>
                </a:tc>
                <a:extLst>
                  <a:ext uri="{0D108BD9-81ED-4DB2-BD59-A6C34878D82A}">
                    <a16:rowId xmlns:a16="http://schemas.microsoft.com/office/drawing/2014/main" val="10003"/>
                  </a:ext>
                </a:extLst>
              </a:tr>
              <a:tr h="407860">
                <a:tc>
                  <a:txBody>
                    <a:bodyPr/>
                    <a:lstStyle/>
                    <a:p>
                      <a:pPr algn="l" fontAlgn="ctr"/>
                      <a:r>
                        <a:rPr lang="en-US" sz="1100" b="1" u="none" strike="noStrike">
                          <a:effectLst/>
                        </a:rPr>
                        <a:t>Food Grain Utilisation</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870.00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843.99</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97%</a:t>
                      </a:r>
                    </a:p>
                  </a:txBody>
                  <a:tcPr marL="9525" marR="9525" marT="9524" marB="0" anchor="b"/>
                </a:tc>
                <a:extLst>
                  <a:ext uri="{0D108BD9-81ED-4DB2-BD59-A6C34878D82A}">
                    <a16:rowId xmlns:a16="http://schemas.microsoft.com/office/drawing/2014/main" val="10004"/>
                  </a:ext>
                </a:extLst>
              </a:tr>
              <a:tr h="465546">
                <a:tc>
                  <a:txBody>
                    <a:bodyPr/>
                    <a:lstStyle/>
                    <a:p>
                      <a:pPr algn="l" fontAlgn="ctr"/>
                      <a:r>
                        <a:rPr lang="en-US" sz="1100" b="1" u="none" strike="noStrike" dirty="0">
                          <a:effectLst/>
                        </a:rPr>
                        <a:t>Cooking Cost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940.38</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780.51</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83%</a:t>
                      </a:r>
                    </a:p>
                  </a:txBody>
                  <a:tcPr marL="9525" marR="9525" marT="9524" marB="0" anchor="b"/>
                </a:tc>
                <a:extLst>
                  <a:ext uri="{0D108BD9-81ED-4DB2-BD59-A6C34878D82A}">
                    <a16:rowId xmlns:a16="http://schemas.microsoft.com/office/drawing/2014/main" val="10005"/>
                  </a:ext>
                </a:extLst>
              </a:tr>
              <a:tr h="240498">
                <a:tc>
                  <a:txBody>
                    <a:bodyPr/>
                    <a:lstStyle/>
                    <a:p>
                      <a:pPr algn="l" fontAlgn="ctr"/>
                      <a:r>
                        <a:rPr lang="en-US" sz="1100" b="1" u="none" strike="noStrike">
                          <a:effectLst/>
                        </a:rPr>
                        <a:t>CCH Engaged</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926</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926</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06"/>
                  </a:ext>
                </a:extLst>
              </a:tr>
              <a:tr h="465546">
                <a:tc>
                  <a:txBody>
                    <a:bodyPr/>
                    <a:lstStyle/>
                    <a:p>
                      <a:pPr algn="l" fontAlgn="ctr"/>
                      <a:r>
                        <a:rPr lang="en-US" sz="1100" b="1" u="none" strike="noStrike" dirty="0">
                          <a:effectLst/>
                        </a:rPr>
                        <a:t>CCH Honorarium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342.60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306.69</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90%</a:t>
                      </a:r>
                    </a:p>
                  </a:txBody>
                  <a:tcPr marL="9525" marR="9525" marT="9524" marB="0" anchor="b"/>
                </a:tc>
                <a:extLst>
                  <a:ext uri="{0D108BD9-81ED-4DB2-BD59-A6C34878D82A}">
                    <a16:rowId xmlns:a16="http://schemas.microsoft.com/office/drawing/2014/main" val="10007"/>
                  </a:ext>
                </a:extLst>
              </a:tr>
              <a:tr h="240498">
                <a:tc>
                  <a:txBody>
                    <a:bodyPr/>
                    <a:lstStyle/>
                    <a:p>
                      <a:pPr algn="l" fontAlgn="ctr"/>
                      <a:r>
                        <a:rPr lang="en-US" sz="1100" b="1" u="none" strike="noStrike">
                          <a:effectLst/>
                        </a:rPr>
                        <a:t>TA  (Rs. in Lacs)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7.60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7.60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08"/>
                  </a:ext>
                </a:extLst>
              </a:tr>
              <a:tr h="240498">
                <a:tc>
                  <a:txBody>
                    <a:bodyPr/>
                    <a:lstStyle/>
                    <a:p>
                      <a:pPr algn="l" fontAlgn="ctr"/>
                      <a:r>
                        <a:rPr lang="en-US" sz="1100" b="1" u="none" strike="noStrike">
                          <a:effectLst/>
                        </a:rPr>
                        <a:t>MME (Rs. in Lacs)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30.00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30.00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09"/>
                  </a:ext>
                </a:extLst>
              </a:tr>
              <a:tr h="407860">
                <a:tc>
                  <a:txBody>
                    <a:bodyPr/>
                    <a:lstStyle/>
                    <a:p>
                      <a:pPr algn="l" fontAlgn="ctr"/>
                      <a:r>
                        <a:rPr lang="en-US" sz="1100" b="1" u="none" strike="noStrike">
                          <a:effectLst/>
                        </a:rPr>
                        <a:t>Kitchen cum Store (KS)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50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50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10"/>
                  </a:ext>
                </a:extLst>
              </a:tr>
              <a:tr h="407860">
                <a:tc>
                  <a:txBody>
                    <a:bodyPr/>
                    <a:lstStyle/>
                    <a:p>
                      <a:pPr algn="l" fontAlgn="ctr"/>
                      <a:r>
                        <a:rPr lang="en-US" sz="1100" b="1" u="none" strike="noStrike">
                          <a:effectLst/>
                        </a:rPr>
                        <a:t>Kitchen Devices (KD)</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283</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283</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11"/>
                  </a:ext>
                </a:extLst>
              </a:tr>
              <a:tr h="465546">
                <a:tc>
                  <a:txBody>
                    <a:bodyPr/>
                    <a:lstStyle/>
                    <a:p>
                      <a:pPr algn="l" fontAlgn="ctr"/>
                      <a:r>
                        <a:rPr lang="en-US" sz="1100" b="1" u="none" strike="noStrike">
                          <a:effectLst/>
                        </a:rPr>
                        <a:t>No. of Children's Health Check-up</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42867</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42867</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12"/>
                  </a:ext>
                </a:extLst>
              </a:tr>
              <a:tr h="240498">
                <a:tc>
                  <a:txBody>
                    <a:bodyPr/>
                    <a:lstStyle/>
                    <a:p>
                      <a:pPr algn="l" fontAlgn="ctr"/>
                      <a:r>
                        <a:rPr lang="en-US" sz="1100" b="1" u="none" strike="noStrike" dirty="0">
                          <a:effectLst/>
                        </a:rPr>
                        <a:t>Annual Data Entry</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13"/>
                  </a:ext>
                </a:extLst>
              </a:tr>
              <a:tr h="240498">
                <a:tc>
                  <a:txBody>
                    <a:bodyPr/>
                    <a:lstStyle/>
                    <a:p>
                      <a:pPr algn="l" fontAlgn="ctr"/>
                      <a:r>
                        <a:rPr lang="en-US" sz="1100" b="1" u="none" strike="noStrike">
                          <a:effectLst/>
                        </a:rPr>
                        <a:t>Monthly Data Entry</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a:solidFill>
                            <a:srgbClr val="000000"/>
                          </a:solidFill>
                          <a:effectLst/>
                          <a:latin typeface="Calibri" panose="020F0502020204030204" pitchFamily="34" charset="0"/>
                        </a:rPr>
                        <a:t>280</a:t>
                      </a:r>
                    </a:p>
                  </a:txBody>
                  <a:tcPr marL="9525" marR="9525" marT="9524" marB="0" anchor="b"/>
                </a:tc>
                <a:tc>
                  <a:txBody>
                    <a:bodyPr/>
                    <a:lstStyle/>
                    <a:p>
                      <a:pPr algn="ctr" fontAlgn="b"/>
                      <a:r>
                        <a:rPr lang="en-IN" sz="1100" b="0" i="0" u="none" strike="noStrike" dirty="0">
                          <a:solidFill>
                            <a:srgbClr val="000000"/>
                          </a:solidFill>
                          <a:effectLst/>
                          <a:latin typeface="Calibri" panose="020F0502020204030204" pitchFamily="34" charset="0"/>
                        </a:rPr>
                        <a:t>100%</a:t>
                      </a:r>
                    </a:p>
                  </a:txBody>
                  <a:tcPr marL="9525" marR="9525" marT="9524" marB="0" anchor="b"/>
                </a:tc>
                <a:extLst>
                  <a:ext uri="{0D108BD9-81ED-4DB2-BD59-A6C34878D82A}">
                    <a16:rowId xmlns:a16="http://schemas.microsoft.com/office/drawing/2014/main" val="10014"/>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12</a:t>
            </a:fld>
            <a:endParaRPr lang="en-US" altLang="en-US"/>
          </a:p>
        </p:txBody>
      </p:sp>
      <p:pic>
        <p:nvPicPr>
          <p:cNvPr id="2115"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677863"/>
            <a:ext cx="45148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C3222933-7EF9-45CF-B587-A033A6A84C84}"/>
              </a:ext>
            </a:extLst>
          </p:cNvPr>
          <p:cNvSpPr>
            <a:spLocks noGrp="1" noChangeArrowheads="1"/>
          </p:cNvSpPr>
          <p:nvPr>
            <p:ph type="title"/>
          </p:nvPr>
        </p:nvSpPr>
        <p:spPr>
          <a:xfrm>
            <a:off x="0" y="-24"/>
            <a:ext cx="9144000" cy="457200"/>
          </a:xfrm>
          <a:solidFill>
            <a:schemeClr val="accent1">
              <a:lumMod val="60000"/>
              <a:lumOff val="40000"/>
            </a:schemeClr>
          </a:solidFill>
        </p:spPr>
        <p:txBody>
          <a:bodyPr/>
          <a:lstStyle/>
          <a:p>
            <a:pPr algn="ctr" eaLnBrk="1" hangingPunct="1"/>
            <a:r>
              <a:rPr lang="en-US" altLang="en-US" sz="3200" b="1" dirty="0">
                <a:solidFill>
                  <a:schemeClr val="tx1"/>
                </a:solidFill>
              </a:rPr>
              <a:t>Performance Score Card - Delhi  </a:t>
            </a:r>
          </a:p>
        </p:txBody>
      </p:sp>
      <p:sp>
        <p:nvSpPr>
          <p:cNvPr id="27652" name="TextBox 10">
            <a:extLst>
              <a:ext uri="{FF2B5EF4-FFF2-40B4-BE49-F238E27FC236}">
                <a16:creationId xmlns:a16="http://schemas.microsoft.com/office/drawing/2014/main" id="{2A3D917B-53B3-4A7E-A59D-98F7656C1290}"/>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2" name="Table 1">
            <a:extLst>
              <a:ext uri="{FF2B5EF4-FFF2-40B4-BE49-F238E27FC236}">
                <a16:creationId xmlns:a16="http://schemas.microsoft.com/office/drawing/2014/main" id="{657913F4-626C-4E72-B206-E5BF20BBAA81}"/>
              </a:ext>
            </a:extLst>
          </p:cNvPr>
          <p:cNvGraphicFramePr>
            <a:graphicFrameLocks noGrp="1"/>
          </p:cNvGraphicFramePr>
          <p:nvPr/>
        </p:nvGraphicFramePr>
        <p:xfrm>
          <a:off x="152400" y="563563"/>
          <a:ext cx="4038600" cy="5924550"/>
        </p:xfrm>
        <a:graphic>
          <a:graphicData uri="http://schemas.openxmlformats.org/drawingml/2006/table">
            <a:tbl>
              <a:tblPr>
                <a:tableStyleId>{D7AC3CCA-C797-4891-BE02-D94E43425B78}</a:tableStyleId>
              </a:tblPr>
              <a:tblGrid>
                <a:gridCol w="1353015">
                  <a:extLst>
                    <a:ext uri="{9D8B030D-6E8A-4147-A177-3AD203B41FA5}">
                      <a16:colId xmlns:a16="http://schemas.microsoft.com/office/drawing/2014/main" val="20000"/>
                    </a:ext>
                  </a:extLst>
                </a:gridCol>
                <a:gridCol w="970344">
                  <a:extLst>
                    <a:ext uri="{9D8B030D-6E8A-4147-A177-3AD203B41FA5}">
                      <a16:colId xmlns:a16="http://schemas.microsoft.com/office/drawing/2014/main" val="20001"/>
                    </a:ext>
                  </a:extLst>
                </a:gridCol>
                <a:gridCol w="760663">
                  <a:extLst>
                    <a:ext uri="{9D8B030D-6E8A-4147-A177-3AD203B41FA5}">
                      <a16:colId xmlns:a16="http://schemas.microsoft.com/office/drawing/2014/main" val="20002"/>
                    </a:ext>
                  </a:extLst>
                </a:gridCol>
                <a:gridCol w="954578">
                  <a:extLst>
                    <a:ext uri="{9D8B030D-6E8A-4147-A177-3AD203B41FA5}">
                      <a16:colId xmlns:a16="http://schemas.microsoft.com/office/drawing/2014/main" val="20003"/>
                    </a:ext>
                  </a:extLst>
                </a:gridCol>
              </a:tblGrid>
              <a:tr h="508457">
                <a:tc>
                  <a:txBody>
                    <a:bodyPr/>
                    <a:lstStyle/>
                    <a:p>
                      <a:pPr algn="ctr" fontAlgn="ctr"/>
                      <a:r>
                        <a:rPr lang="en-US" sz="1200" u="none" strike="noStrike" dirty="0">
                          <a:solidFill>
                            <a:srgbClr val="002060"/>
                          </a:solidFill>
                          <a:effectLst/>
                        </a:rPr>
                        <a:t>Component</a:t>
                      </a:r>
                      <a:endParaRPr lang="en-US" sz="1200" b="1" i="0" u="none" strike="noStrike" dirty="0">
                        <a:solidFill>
                          <a:srgbClr val="002060"/>
                        </a:solidFill>
                        <a:effectLst/>
                        <a:latin typeface="Calibri"/>
                      </a:endParaRPr>
                    </a:p>
                  </a:txBody>
                  <a:tcPr marL="6840" marR="6840" marT="6841" marB="0" anchor="ctr"/>
                </a:tc>
                <a:tc>
                  <a:txBody>
                    <a:bodyPr/>
                    <a:lstStyle/>
                    <a:p>
                      <a:pPr algn="ctr" fontAlgn="ctr"/>
                      <a:r>
                        <a:rPr lang="en-US" sz="1200" u="none" strike="noStrike">
                          <a:solidFill>
                            <a:srgbClr val="002060"/>
                          </a:solidFill>
                          <a:effectLst/>
                        </a:rPr>
                        <a:t>PAB-Approval  (Target)</a:t>
                      </a:r>
                      <a:endParaRPr lang="en-US" sz="1200" b="1" i="0" u="none" strike="noStrike">
                        <a:solidFill>
                          <a:srgbClr val="002060"/>
                        </a:solidFill>
                        <a:effectLst/>
                        <a:latin typeface="Calibri"/>
                      </a:endParaRPr>
                    </a:p>
                  </a:txBody>
                  <a:tcPr marL="6840" marR="6840" marT="6841" marB="0" anchor="ctr"/>
                </a:tc>
                <a:tc>
                  <a:txBody>
                    <a:bodyPr/>
                    <a:lstStyle/>
                    <a:p>
                      <a:pPr algn="ctr" fontAlgn="ctr"/>
                      <a:r>
                        <a:rPr lang="en-US" sz="1200" u="none" strike="noStrike">
                          <a:solidFill>
                            <a:srgbClr val="002060"/>
                          </a:solidFill>
                          <a:effectLst/>
                        </a:rPr>
                        <a:t>Achievement</a:t>
                      </a:r>
                      <a:endParaRPr lang="en-US" sz="1200" b="1" i="0" u="none" strike="noStrike">
                        <a:solidFill>
                          <a:srgbClr val="002060"/>
                        </a:solidFill>
                        <a:effectLst/>
                        <a:latin typeface="Calibri"/>
                      </a:endParaRPr>
                    </a:p>
                  </a:txBody>
                  <a:tcPr marL="6840" marR="6840" marT="6841" marB="0" anchor="ctr"/>
                </a:tc>
                <a:tc>
                  <a:txBody>
                    <a:bodyPr/>
                    <a:lstStyle/>
                    <a:p>
                      <a:pPr algn="ctr" fontAlgn="ctr"/>
                      <a:r>
                        <a:rPr lang="en-US" sz="1200" u="none" strike="noStrike" dirty="0">
                          <a:solidFill>
                            <a:srgbClr val="002060"/>
                          </a:solidFill>
                          <a:effectLst/>
                        </a:rPr>
                        <a:t>% Achievement</a:t>
                      </a:r>
                      <a:endParaRPr lang="en-US" sz="1200" b="1" i="0" u="none" strike="noStrike" dirty="0">
                        <a:solidFill>
                          <a:srgbClr val="002060"/>
                        </a:solidFill>
                        <a:effectLst/>
                        <a:latin typeface="Calibri"/>
                      </a:endParaRPr>
                    </a:p>
                  </a:txBody>
                  <a:tcPr marL="6840" marR="6840" marT="6841" marB="0" anchor="ctr"/>
                </a:tc>
                <a:extLst>
                  <a:ext uri="{0D108BD9-81ED-4DB2-BD59-A6C34878D82A}">
                    <a16:rowId xmlns:a16="http://schemas.microsoft.com/office/drawing/2014/main" val="10000"/>
                  </a:ext>
                </a:extLst>
              </a:tr>
              <a:tr h="421996">
                <a:tc>
                  <a:txBody>
                    <a:bodyPr/>
                    <a:lstStyle/>
                    <a:p>
                      <a:pPr algn="l" fontAlgn="ctr"/>
                      <a:r>
                        <a:rPr lang="en-US" sz="1100" u="none" strike="noStrike">
                          <a:effectLst/>
                        </a:rPr>
                        <a:t>Institutions (School)</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dirty="0">
                          <a:effectLst/>
                        </a:rPr>
                        <a:t>2975</a:t>
                      </a:r>
                      <a:endParaRPr lang="en-US" sz="1100" b="1" i="0" u="none" strike="noStrike" dirty="0">
                        <a:solidFill>
                          <a:srgbClr val="000000"/>
                        </a:solidFill>
                        <a:effectLst/>
                        <a:latin typeface="Calibri"/>
                      </a:endParaRPr>
                    </a:p>
                  </a:txBody>
                  <a:tcPr marL="6840" marR="6840" marT="6841" marB="0" anchor="b"/>
                </a:tc>
                <a:tc>
                  <a:txBody>
                    <a:bodyPr/>
                    <a:lstStyle/>
                    <a:p>
                      <a:pPr algn="ctr" fontAlgn="b"/>
                      <a:r>
                        <a:rPr lang="en-US" sz="1100" u="none" strike="noStrike" dirty="0">
                          <a:effectLst/>
                        </a:rPr>
                        <a:t>2975</a:t>
                      </a:r>
                      <a:endParaRPr lang="en-US" sz="1100" b="1" i="0" u="none" strike="noStrike" dirty="0">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1"/>
                  </a:ext>
                </a:extLst>
              </a:tr>
              <a:tr h="238099">
                <a:tc>
                  <a:txBody>
                    <a:bodyPr/>
                    <a:lstStyle/>
                    <a:p>
                      <a:pPr algn="l" fontAlgn="ctr"/>
                      <a:r>
                        <a:rPr lang="en-US" sz="1100" u="none" strike="noStrike">
                          <a:effectLst/>
                        </a:rPr>
                        <a:t>Children</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1064304</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954699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2"/>
                  </a:ext>
                </a:extLst>
              </a:tr>
              <a:tr h="238099">
                <a:tc>
                  <a:txBody>
                    <a:bodyPr/>
                    <a:lstStyle/>
                    <a:p>
                      <a:pPr algn="l" fontAlgn="ctr"/>
                      <a:r>
                        <a:rPr lang="en-US" sz="1100" u="none" strike="noStrike">
                          <a:effectLst/>
                        </a:rPr>
                        <a:t>Working Days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215</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208</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97%</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3"/>
                  </a:ext>
                </a:extLst>
              </a:tr>
              <a:tr h="521940">
                <a:tc>
                  <a:txBody>
                    <a:bodyPr/>
                    <a:lstStyle/>
                    <a:p>
                      <a:pPr algn="l" fontAlgn="ctr"/>
                      <a:r>
                        <a:rPr lang="en-US" sz="1100" u="none" strike="noStrike">
                          <a:effectLst/>
                        </a:rPr>
                        <a:t>Food Grain Utilisation</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24800.82</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23540.45</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95%</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4"/>
                  </a:ext>
                </a:extLst>
              </a:tr>
              <a:tr h="466864">
                <a:tc>
                  <a:txBody>
                    <a:bodyPr/>
                    <a:lstStyle/>
                    <a:p>
                      <a:pPr algn="l" fontAlgn="ctr"/>
                      <a:r>
                        <a:rPr lang="en-US" sz="1100" u="none" strike="noStrike" dirty="0">
                          <a:effectLst/>
                        </a:rPr>
                        <a:t>Cooking Cost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11454.43</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12002.33</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105%</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5"/>
                  </a:ext>
                </a:extLst>
              </a:tr>
              <a:tr h="238099">
                <a:tc>
                  <a:txBody>
                    <a:bodyPr/>
                    <a:lstStyle/>
                    <a:p>
                      <a:pPr algn="l" fontAlgn="ctr"/>
                      <a:r>
                        <a:rPr lang="en-US" sz="1100" u="none" strike="noStrike">
                          <a:effectLst/>
                        </a:rPr>
                        <a:t>CCH Engaged</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19036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18434</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97%</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6"/>
                  </a:ext>
                </a:extLst>
              </a:tr>
              <a:tr h="599675">
                <a:tc>
                  <a:txBody>
                    <a:bodyPr/>
                    <a:lstStyle/>
                    <a:p>
                      <a:pPr algn="l" fontAlgn="ctr"/>
                      <a:r>
                        <a:rPr lang="en-US" sz="1100" u="none" strike="noStrike" dirty="0">
                          <a:effectLst/>
                        </a:rPr>
                        <a:t>CCH Honorarium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1903.60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1822.79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96%</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7"/>
                  </a:ext>
                </a:extLst>
              </a:tr>
              <a:tr h="632990">
                <a:tc>
                  <a:txBody>
                    <a:bodyPr/>
                    <a:lstStyle/>
                    <a:p>
                      <a:pPr algn="l" fontAlgn="ctr"/>
                      <a:r>
                        <a:rPr lang="en-US" sz="1100" u="none" strike="noStrike" dirty="0">
                          <a:effectLst/>
                        </a:rPr>
                        <a:t>Transport Assistance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208.29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254.29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dirty="0">
                          <a:effectLst/>
                        </a:rPr>
                        <a:t>122%</a:t>
                      </a:r>
                      <a:endParaRPr lang="en-US" sz="1100" b="1" i="0" u="none" strike="noStrike" dirty="0">
                        <a:solidFill>
                          <a:srgbClr val="000000"/>
                        </a:solidFill>
                        <a:effectLst/>
                        <a:latin typeface="Calibri"/>
                      </a:endParaRPr>
                    </a:p>
                  </a:txBody>
                  <a:tcPr marL="6840" marR="6840" marT="6841" marB="0" anchor="b"/>
                </a:tc>
                <a:extLst>
                  <a:ext uri="{0D108BD9-81ED-4DB2-BD59-A6C34878D82A}">
                    <a16:rowId xmlns:a16="http://schemas.microsoft.com/office/drawing/2014/main" val="10008"/>
                  </a:ext>
                </a:extLst>
              </a:tr>
              <a:tr h="238099">
                <a:tc>
                  <a:txBody>
                    <a:bodyPr/>
                    <a:lstStyle/>
                    <a:p>
                      <a:pPr algn="l" fontAlgn="ctr"/>
                      <a:r>
                        <a:rPr lang="en-US" sz="1100" u="none" strike="noStrike">
                          <a:effectLst/>
                        </a:rPr>
                        <a:t>MME (Rs. in Lacs)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160.59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119.73</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75%</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9"/>
                  </a:ext>
                </a:extLst>
              </a:tr>
              <a:tr h="455309">
                <a:tc>
                  <a:txBody>
                    <a:bodyPr/>
                    <a:lstStyle/>
                    <a:p>
                      <a:pPr algn="l" fontAlgn="ctr"/>
                      <a:r>
                        <a:rPr lang="en-US" sz="1100" u="none" strike="noStrike">
                          <a:effectLst/>
                        </a:rPr>
                        <a:t>Kitchen cum Store (KS)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o</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o</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0"/>
                  </a:ext>
                </a:extLst>
              </a:tr>
              <a:tr h="421996">
                <a:tc>
                  <a:txBody>
                    <a:bodyPr/>
                    <a:lstStyle/>
                    <a:p>
                      <a:pPr algn="l" fontAlgn="ctr"/>
                      <a:r>
                        <a:rPr lang="en-US" sz="1100" u="none" strike="noStrike">
                          <a:effectLst/>
                        </a:rPr>
                        <a:t>Kitchen Devices (KD)</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dirty="0">
                          <a:effectLst/>
                        </a:rPr>
                        <a:t>174</a:t>
                      </a:r>
                      <a:endParaRPr lang="en-US" sz="1100" b="1" i="0" u="none" strike="noStrike" dirty="0">
                        <a:solidFill>
                          <a:srgbClr val="000000"/>
                        </a:solidFill>
                        <a:effectLst/>
                        <a:latin typeface="Calibri"/>
                      </a:endParaRPr>
                    </a:p>
                  </a:txBody>
                  <a:tcPr marL="6840" marR="6840" marT="6841" marB="0" anchor="b"/>
                </a:tc>
                <a:tc>
                  <a:txBody>
                    <a:bodyPr/>
                    <a:lstStyle/>
                    <a:p>
                      <a:pPr algn="ctr" fontAlgn="b"/>
                      <a:r>
                        <a:rPr lang="en-US" sz="1100" u="none" strike="noStrike" dirty="0">
                          <a:effectLst/>
                        </a:rPr>
                        <a:t>174</a:t>
                      </a:r>
                      <a:endParaRPr lang="en-US" sz="1100" b="1" i="0" u="none" strike="noStrike" dirty="0">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1"/>
                  </a:ext>
                </a:extLst>
              </a:tr>
              <a:tr h="466864">
                <a:tc>
                  <a:txBody>
                    <a:bodyPr/>
                    <a:lstStyle/>
                    <a:p>
                      <a:pPr algn="l" fontAlgn="ctr"/>
                      <a:r>
                        <a:rPr lang="en-US" sz="1100" u="none" strike="noStrike">
                          <a:effectLst/>
                        </a:rPr>
                        <a:t>No. of Children's Health Check-up</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1626379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877544</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54%</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2"/>
                  </a:ext>
                </a:extLst>
              </a:tr>
              <a:tr h="238099">
                <a:tc>
                  <a:txBody>
                    <a:bodyPr/>
                    <a:lstStyle/>
                    <a:p>
                      <a:pPr algn="l" fontAlgn="ctr"/>
                      <a:r>
                        <a:rPr lang="en-US" sz="1100" u="none" strike="noStrike" dirty="0">
                          <a:effectLst/>
                        </a:rPr>
                        <a:t>Annual Data Entry</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2970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1950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66%</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3"/>
                  </a:ext>
                </a:extLst>
              </a:tr>
              <a:tr h="237964">
                <a:tc>
                  <a:txBody>
                    <a:bodyPr/>
                    <a:lstStyle/>
                    <a:p>
                      <a:pPr algn="l" fontAlgn="ctr"/>
                      <a:r>
                        <a:rPr lang="en-US" sz="1100" u="none" strike="noStrike">
                          <a:effectLst/>
                        </a:rPr>
                        <a:t>Monthly Data Entry</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2970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1490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dirty="0">
                          <a:effectLst/>
                        </a:rPr>
                        <a:t>50%</a:t>
                      </a:r>
                      <a:endParaRPr lang="en-US" sz="1100" b="1" i="0" u="none" strike="noStrike" dirty="0">
                        <a:solidFill>
                          <a:srgbClr val="000000"/>
                        </a:solidFill>
                        <a:effectLst/>
                        <a:latin typeface="Calibri"/>
                      </a:endParaRPr>
                    </a:p>
                  </a:txBody>
                  <a:tcPr marL="6840" marR="6840" marT="6841" marB="0" anchor="b"/>
                </a:tc>
                <a:extLst>
                  <a:ext uri="{0D108BD9-81ED-4DB2-BD59-A6C34878D82A}">
                    <a16:rowId xmlns:a16="http://schemas.microsoft.com/office/drawing/2014/main" val="10014"/>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13</a:t>
            </a:fld>
            <a:endParaRPr lang="en-US" altLang="en-US"/>
          </a:p>
        </p:txBody>
      </p:sp>
      <p:sp>
        <p:nvSpPr>
          <p:cNvPr id="3" name="TextBox 2">
            <a:extLst>
              <a:ext uri="{FF2B5EF4-FFF2-40B4-BE49-F238E27FC236}">
                <a16:creationId xmlns:a16="http://schemas.microsoft.com/office/drawing/2014/main" id="{D3B197A3-6E28-4BB7-B9BB-86C6DBF42471}"/>
              </a:ext>
            </a:extLst>
          </p:cNvPr>
          <p:cNvSpPr txBox="1"/>
          <p:nvPr/>
        </p:nvSpPr>
        <p:spPr>
          <a:xfrm>
            <a:off x="4860032" y="2420888"/>
            <a:ext cx="288032" cy="369332"/>
          </a:xfrm>
          <a:prstGeom prst="rect">
            <a:avLst/>
          </a:prstGeom>
          <a:solidFill>
            <a:schemeClr val="bg1"/>
          </a:solidFill>
        </p:spPr>
        <p:txBody>
          <a:bodyPr wrap="square" rtlCol="0">
            <a:spAutoFit/>
          </a:bodyPr>
          <a:lstStyle/>
          <a:p>
            <a:endParaRPr lang="en-IN" dirty="0"/>
          </a:p>
        </p:txBody>
      </p:sp>
      <p:pic>
        <p:nvPicPr>
          <p:cNvPr id="56363"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496888"/>
            <a:ext cx="480060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9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3B876C73-A2A8-4362-92BC-12A7E2C7D33E}"/>
              </a:ext>
            </a:extLst>
          </p:cNvPr>
          <p:cNvSpPr>
            <a:spLocks noGrp="1" noChangeArrowheads="1"/>
          </p:cNvSpPr>
          <p:nvPr>
            <p:ph type="title"/>
          </p:nvPr>
        </p:nvSpPr>
        <p:spPr>
          <a:xfrm>
            <a:off x="0" y="0"/>
            <a:ext cx="9144000" cy="609398"/>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400" b="1" dirty="0">
                <a:solidFill>
                  <a:srgbClr val="FFFFFF"/>
                </a:solidFill>
                <a:latin typeface="Calibri" panose="020F0502020204030204" pitchFamily="34" charset="0"/>
              </a:rPr>
              <a:t>Performance Score Card - Lakshadweep </a:t>
            </a:r>
          </a:p>
        </p:txBody>
      </p:sp>
      <p:sp>
        <p:nvSpPr>
          <p:cNvPr id="27652" name="TextBox 10">
            <a:extLst>
              <a:ext uri="{FF2B5EF4-FFF2-40B4-BE49-F238E27FC236}">
                <a16:creationId xmlns:a16="http://schemas.microsoft.com/office/drawing/2014/main" id="{FE4CB532-6B44-4CF0-A832-B2CFA6170A6D}"/>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4" name="Table 3">
            <a:extLst>
              <a:ext uri="{FF2B5EF4-FFF2-40B4-BE49-F238E27FC236}">
                <a16:creationId xmlns:a16="http://schemas.microsoft.com/office/drawing/2014/main" id="{7CFCD8D7-26FB-4AEF-BEB4-CDD1D518F3CD}"/>
              </a:ext>
            </a:extLst>
          </p:cNvPr>
          <p:cNvGraphicFramePr>
            <a:graphicFrameLocks noGrp="1"/>
          </p:cNvGraphicFramePr>
          <p:nvPr/>
        </p:nvGraphicFramePr>
        <p:xfrm>
          <a:off x="152400" y="609600"/>
          <a:ext cx="4267199" cy="5802310"/>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val="20000"/>
                    </a:ext>
                  </a:extLst>
                </a:gridCol>
                <a:gridCol w="989293">
                  <a:extLst>
                    <a:ext uri="{9D8B030D-6E8A-4147-A177-3AD203B41FA5}">
                      <a16:colId xmlns:a16="http://schemas.microsoft.com/office/drawing/2014/main" val="20001"/>
                    </a:ext>
                  </a:extLst>
                </a:gridCol>
                <a:gridCol w="947493">
                  <a:extLst>
                    <a:ext uri="{9D8B030D-6E8A-4147-A177-3AD203B41FA5}">
                      <a16:colId xmlns:a16="http://schemas.microsoft.com/office/drawing/2014/main" val="20002"/>
                    </a:ext>
                  </a:extLst>
                </a:gridCol>
                <a:gridCol w="950975">
                  <a:extLst>
                    <a:ext uri="{9D8B030D-6E8A-4147-A177-3AD203B41FA5}">
                      <a16:colId xmlns:a16="http://schemas.microsoft.com/office/drawing/2014/main" val="20003"/>
                    </a:ext>
                  </a:extLst>
                </a:gridCol>
              </a:tblGrid>
              <a:tr h="1018693">
                <a:tc>
                  <a:txBody>
                    <a:bodyPr/>
                    <a:lstStyle/>
                    <a:p>
                      <a:pPr algn="ctr" fontAlgn="ctr"/>
                      <a:r>
                        <a:rPr lang="en-US" sz="1200" b="1" u="none" strike="noStrike" dirty="0">
                          <a:solidFill>
                            <a:srgbClr val="002060"/>
                          </a:solidFill>
                          <a:effectLst/>
                        </a:rPr>
                        <a:t>Component</a:t>
                      </a:r>
                      <a:endParaRPr lang="en-US" sz="1200" b="1" i="0" u="none" strike="noStrike" dirty="0">
                        <a:solidFill>
                          <a:srgbClr val="002060"/>
                        </a:solidFill>
                        <a:effectLst/>
                        <a:latin typeface="Calibri"/>
                      </a:endParaRPr>
                    </a:p>
                  </a:txBody>
                  <a:tcPr marL="7668" marR="7668" marT="7668" marB="0" anchor="ctr"/>
                </a:tc>
                <a:tc>
                  <a:txBody>
                    <a:bodyPr/>
                    <a:lstStyle/>
                    <a:p>
                      <a:pPr algn="ctr" fontAlgn="ctr"/>
                      <a:r>
                        <a:rPr lang="en-US" sz="1200" b="1" u="none" strike="noStrike" dirty="0">
                          <a:solidFill>
                            <a:srgbClr val="002060"/>
                          </a:solidFill>
                          <a:effectLst/>
                        </a:rPr>
                        <a:t>PAB-Approval  (Target)</a:t>
                      </a:r>
                      <a:endParaRPr lang="en-US" sz="1200" b="1" i="0" u="none" strike="noStrike" dirty="0">
                        <a:solidFill>
                          <a:srgbClr val="002060"/>
                        </a:solidFill>
                        <a:effectLst/>
                        <a:latin typeface="Calibri"/>
                      </a:endParaRPr>
                    </a:p>
                  </a:txBody>
                  <a:tcPr marL="7668" marR="7668" marT="7668" marB="0" anchor="ctr"/>
                </a:tc>
                <a:tc>
                  <a:txBody>
                    <a:bodyPr/>
                    <a:lstStyle/>
                    <a:p>
                      <a:pPr algn="ctr" fontAlgn="ctr"/>
                      <a:r>
                        <a:rPr lang="en-US" sz="1200" b="1" u="none" strike="noStrike">
                          <a:solidFill>
                            <a:srgbClr val="002060"/>
                          </a:solidFill>
                          <a:effectLst/>
                        </a:rPr>
                        <a:t>Achievement</a:t>
                      </a:r>
                      <a:endParaRPr lang="en-US" sz="1200" b="1" i="0" u="none" strike="noStrike">
                        <a:solidFill>
                          <a:srgbClr val="002060"/>
                        </a:solidFill>
                        <a:effectLst/>
                        <a:latin typeface="Calibri"/>
                      </a:endParaRPr>
                    </a:p>
                  </a:txBody>
                  <a:tcPr marL="7668" marR="7668" marT="7668" marB="0" anchor="ctr"/>
                </a:tc>
                <a:tc>
                  <a:txBody>
                    <a:bodyPr/>
                    <a:lstStyle/>
                    <a:p>
                      <a:pPr algn="ctr" fontAlgn="ctr"/>
                      <a:r>
                        <a:rPr lang="en-US" sz="1200" b="1" u="none" strike="noStrike" dirty="0">
                          <a:solidFill>
                            <a:srgbClr val="002060"/>
                          </a:solidFill>
                          <a:effectLst/>
                        </a:rPr>
                        <a:t>% Achievement</a:t>
                      </a:r>
                      <a:endParaRPr lang="en-US" sz="1200" b="1" i="0" u="none" strike="noStrike" dirty="0">
                        <a:solidFill>
                          <a:srgbClr val="002060"/>
                        </a:solidFill>
                        <a:effectLst/>
                        <a:latin typeface="Calibri"/>
                      </a:endParaRPr>
                    </a:p>
                  </a:txBody>
                  <a:tcPr marL="7668" marR="7668" marT="7668" marB="0" anchor="ctr"/>
                </a:tc>
                <a:extLst>
                  <a:ext uri="{0D108BD9-81ED-4DB2-BD59-A6C34878D82A}">
                    <a16:rowId xmlns:a16="http://schemas.microsoft.com/office/drawing/2014/main" val="10000"/>
                  </a:ext>
                </a:extLst>
              </a:tr>
              <a:tr h="414105">
                <a:tc>
                  <a:txBody>
                    <a:bodyPr/>
                    <a:lstStyle/>
                    <a:p>
                      <a:pPr algn="l" fontAlgn="ctr"/>
                      <a:r>
                        <a:rPr lang="en-US" sz="1100" b="1" u="none" strike="noStrike">
                          <a:effectLst/>
                        </a:rPr>
                        <a:t>Institutions (School)</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a:solidFill>
                            <a:srgbClr val="000000"/>
                          </a:solidFill>
                          <a:effectLst/>
                          <a:latin typeface="Calibri"/>
                        </a:rPr>
                        <a:t>100%</a:t>
                      </a:r>
                    </a:p>
                  </a:txBody>
                  <a:tcPr marL="9525" marR="9525" marT="9524" marB="0" anchor="b"/>
                </a:tc>
                <a:extLst>
                  <a:ext uri="{0D108BD9-81ED-4DB2-BD59-A6C34878D82A}">
                    <a16:rowId xmlns:a16="http://schemas.microsoft.com/office/drawing/2014/main" val="10001"/>
                  </a:ext>
                </a:extLst>
              </a:tr>
              <a:tr h="244173">
                <a:tc>
                  <a:txBody>
                    <a:bodyPr/>
                    <a:lstStyle/>
                    <a:p>
                      <a:pPr algn="l" fontAlgn="ctr"/>
                      <a:r>
                        <a:rPr lang="en-US" sz="1100" b="1" u="none" strike="noStrike">
                          <a:effectLst/>
                        </a:rPr>
                        <a:t>Children</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6811</a:t>
                      </a:r>
                    </a:p>
                  </a:txBody>
                  <a:tcPr marL="9525" marR="9525" marT="9524" marB="0" anchor="b"/>
                </a:tc>
                <a:tc>
                  <a:txBody>
                    <a:bodyPr/>
                    <a:lstStyle/>
                    <a:p>
                      <a:pPr algn="ctr" fontAlgn="b"/>
                      <a:r>
                        <a:rPr lang="en-IN" sz="1100" b="0" i="0" u="none" strike="noStrike">
                          <a:solidFill>
                            <a:srgbClr val="000000"/>
                          </a:solidFill>
                          <a:effectLst/>
                          <a:latin typeface="Calibri"/>
                        </a:rPr>
                        <a:t>6717</a:t>
                      </a:r>
                    </a:p>
                  </a:txBody>
                  <a:tcPr marL="9525" marR="9525" marT="9524" marB="0" anchor="b"/>
                </a:tc>
                <a:tc>
                  <a:txBody>
                    <a:bodyPr/>
                    <a:lstStyle/>
                    <a:p>
                      <a:pPr algn="ctr" fontAlgn="b"/>
                      <a:r>
                        <a:rPr lang="en-IN" sz="1100" b="0" i="0" u="none" strike="noStrike">
                          <a:solidFill>
                            <a:srgbClr val="000000"/>
                          </a:solidFill>
                          <a:effectLst/>
                          <a:latin typeface="Calibri"/>
                        </a:rPr>
                        <a:t>99%</a:t>
                      </a:r>
                    </a:p>
                  </a:txBody>
                  <a:tcPr marL="9525" marR="9525" marT="9524" marB="0" anchor="b"/>
                </a:tc>
                <a:extLst>
                  <a:ext uri="{0D108BD9-81ED-4DB2-BD59-A6C34878D82A}">
                    <a16:rowId xmlns:a16="http://schemas.microsoft.com/office/drawing/2014/main" val="10002"/>
                  </a:ext>
                </a:extLst>
              </a:tr>
              <a:tr h="244173">
                <a:tc>
                  <a:txBody>
                    <a:bodyPr/>
                    <a:lstStyle/>
                    <a:p>
                      <a:pPr algn="l" fontAlgn="ctr"/>
                      <a:r>
                        <a:rPr lang="en-US" sz="1100" b="1" u="none" strike="noStrike" dirty="0">
                          <a:effectLst/>
                        </a:rPr>
                        <a:t>Working Days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220</a:t>
                      </a:r>
                    </a:p>
                  </a:txBody>
                  <a:tcPr marL="9525" marR="9525" marT="9524" marB="0" anchor="b"/>
                </a:tc>
                <a:tc>
                  <a:txBody>
                    <a:bodyPr/>
                    <a:lstStyle/>
                    <a:p>
                      <a:pPr algn="ctr" fontAlgn="b"/>
                      <a:r>
                        <a:rPr lang="en-IN" sz="1100" b="0" i="0" u="none" strike="noStrike">
                          <a:solidFill>
                            <a:srgbClr val="000000"/>
                          </a:solidFill>
                          <a:effectLst/>
                          <a:latin typeface="Calibri"/>
                        </a:rPr>
                        <a:t>220</a:t>
                      </a:r>
                    </a:p>
                  </a:txBody>
                  <a:tcPr marL="9525" marR="9525" marT="9524" marB="0" anchor="b"/>
                </a:tc>
                <a:tc>
                  <a:txBody>
                    <a:bodyPr/>
                    <a:lstStyle/>
                    <a:p>
                      <a:pPr algn="ctr" fontAlgn="b"/>
                      <a:r>
                        <a:rPr lang="en-IN" sz="1100" b="0" i="0" u="none" strike="noStrike">
                          <a:solidFill>
                            <a:srgbClr val="000000"/>
                          </a:solidFill>
                          <a:effectLst/>
                          <a:latin typeface="Calibri"/>
                        </a:rPr>
                        <a:t>100%</a:t>
                      </a:r>
                    </a:p>
                  </a:txBody>
                  <a:tcPr marL="9525" marR="9525" marT="9524" marB="0" anchor="b"/>
                </a:tc>
                <a:extLst>
                  <a:ext uri="{0D108BD9-81ED-4DB2-BD59-A6C34878D82A}">
                    <a16:rowId xmlns:a16="http://schemas.microsoft.com/office/drawing/2014/main" val="10003"/>
                  </a:ext>
                </a:extLst>
              </a:tr>
              <a:tr h="414105">
                <a:tc>
                  <a:txBody>
                    <a:bodyPr/>
                    <a:lstStyle/>
                    <a:p>
                      <a:pPr algn="l" fontAlgn="ctr"/>
                      <a:r>
                        <a:rPr lang="en-US" sz="1100" b="1" u="none" strike="noStrike">
                          <a:effectLst/>
                        </a:rPr>
                        <a:t>Food Grain Utilisation</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179.86</a:t>
                      </a:r>
                    </a:p>
                  </a:txBody>
                  <a:tcPr marL="9525" marR="9525" marT="9524" marB="0" anchor="b"/>
                </a:tc>
                <a:tc>
                  <a:txBody>
                    <a:bodyPr/>
                    <a:lstStyle/>
                    <a:p>
                      <a:pPr algn="ctr" fontAlgn="b"/>
                      <a:r>
                        <a:rPr lang="en-IN" sz="1100" b="0" i="0" u="none" strike="noStrike">
                          <a:solidFill>
                            <a:srgbClr val="000000"/>
                          </a:solidFill>
                          <a:effectLst/>
                          <a:latin typeface="Calibri"/>
                        </a:rPr>
                        <a:t>140.23</a:t>
                      </a:r>
                    </a:p>
                  </a:txBody>
                  <a:tcPr marL="9525" marR="9525" marT="9524" marB="0" anchor="b"/>
                </a:tc>
                <a:tc>
                  <a:txBody>
                    <a:bodyPr/>
                    <a:lstStyle/>
                    <a:p>
                      <a:pPr algn="ctr" fontAlgn="b"/>
                      <a:r>
                        <a:rPr lang="en-IN" sz="1100" b="0" i="0" u="none" strike="noStrike">
                          <a:solidFill>
                            <a:srgbClr val="000000"/>
                          </a:solidFill>
                          <a:effectLst/>
                          <a:latin typeface="Calibri"/>
                        </a:rPr>
                        <a:t>78%</a:t>
                      </a:r>
                    </a:p>
                  </a:txBody>
                  <a:tcPr marL="9525" marR="9525" marT="9524" marB="0" anchor="b"/>
                </a:tc>
                <a:extLst>
                  <a:ext uri="{0D108BD9-81ED-4DB2-BD59-A6C34878D82A}">
                    <a16:rowId xmlns:a16="http://schemas.microsoft.com/office/drawing/2014/main" val="10004"/>
                  </a:ext>
                </a:extLst>
              </a:tr>
              <a:tr h="472662">
                <a:tc>
                  <a:txBody>
                    <a:bodyPr/>
                    <a:lstStyle/>
                    <a:p>
                      <a:pPr algn="l" fontAlgn="ctr"/>
                      <a:r>
                        <a:rPr lang="en-US" sz="1100" b="1" u="none" strike="noStrike" dirty="0">
                          <a:effectLst/>
                        </a:rPr>
                        <a:t>Cooking Cost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237.84</a:t>
                      </a:r>
                    </a:p>
                  </a:txBody>
                  <a:tcPr marL="9525" marR="9525" marT="9524" marB="0" anchor="b"/>
                </a:tc>
                <a:tc>
                  <a:txBody>
                    <a:bodyPr/>
                    <a:lstStyle/>
                    <a:p>
                      <a:pPr algn="ctr" fontAlgn="b"/>
                      <a:r>
                        <a:rPr lang="en-IN" sz="1100" b="0" i="0" u="none" strike="noStrike">
                          <a:solidFill>
                            <a:srgbClr val="000000"/>
                          </a:solidFill>
                          <a:effectLst/>
                          <a:latin typeface="Calibri"/>
                        </a:rPr>
                        <a:t>220.19</a:t>
                      </a:r>
                    </a:p>
                  </a:txBody>
                  <a:tcPr marL="9525" marR="9525" marT="9524" marB="0" anchor="b"/>
                </a:tc>
                <a:tc>
                  <a:txBody>
                    <a:bodyPr/>
                    <a:lstStyle/>
                    <a:p>
                      <a:pPr algn="ctr" fontAlgn="b"/>
                      <a:r>
                        <a:rPr lang="en-IN" sz="1100" b="0" i="0" u="none" strike="noStrike">
                          <a:solidFill>
                            <a:srgbClr val="000000"/>
                          </a:solidFill>
                          <a:effectLst/>
                          <a:latin typeface="Calibri"/>
                        </a:rPr>
                        <a:t>93%</a:t>
                      </a:r>
                    </a:p>
                  </a:txBody>
                  <a:tcPr marL="9525" marR="9525" marT="9524" marB="0" anchor="b"/>
                </a:tc>
                <a:extLst>
                  <a:ext uri="{0D108BD9-81ED-4DB2-BD59-A6C34878D82A}">
                    <a16:rowId xmlns:a16="http://schemas.microsoft.com/office/drawing/2014/main" val="10005"/>
                  </a:ext>
                </a:extLst>
              </a:tr>
              <a:tr h="244173">
                <a:tc>
                  <a:txBody>
                    <a:bodyPr/>
                    <a:lstStyle/>
                    <a:p>
                      <a:pPr algn="l" fontAlgn="ctr"/>
                      <a:r>
                        <a:rPr lang="en-US" sz="1100" b="1" u="none" strike="noStrike">
                          <a:effectLst/>
                        </a:rPr>
                        <a:t>CCH Engaged</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110</a:t>
                      </a:r>
                    </a:p>
                  </a:txBody>
                  <a:tcPr marL="9525" marR="9525" marT="9524" marB="0" anchor="b"/>
                </a:tc>
                <a:tc>
                  <a:txBody>
                    <a:bodyPr/>
                    <a:lstStyle/>
                    <a:p>
                      <a:pPr algn="ctr" fontAlgn="b"/>
                      <a:r>
                        <a:rPr lang="en-IN" sz="1100" b="0" i="0" u="none" strike="noStrike">
                          <a:solidFill>
                            <a:srgbClr val="000000"/>
                          </a:solidFill>
                          <a:effectLst/>
                          <a:latin typeface="Calibri"/>
                        </a:rPr>
                        <a:t>110</a:t>
                      </a:r>
                    </a:p>
                  </a:txBody>
                  <a:tcPr marL="9525" marR="9525" marT="9524" marB="0" anchor="b"/>
                </a:tc>
                <a:tc>
                  <a:txBody>
                    <a:bodyPr/>
                    <a:lstStyle/>
                    <a:p>
                      <a:pPr algn="ctr" fontAlgn="b"/>
                      <a:r>
                        <a:rPr lang="en-IN" sz="1100" b="0" i="0" u="none" strike="noStrike">
                          <a:solidFill>
                            <a:srgbClr val="000000"/>
                          </a:solidFill>
                          <a:effectLst/>
                          <a:latin typeface="Calibri"/>
                        </a:rPr>
                        <a:t>100%</a:t>
                      </a:r>
                    </a:p>
                  </a:txBody>
                  <a:tcPr marL="9525" marR="9525" marT="9524" marB="0" anchor="b"/>
                </a:tc>
                <a:extLst>
                  <a:ext uri="{0D108BD9-81ED-4DB2-BD59-A6C34878D82A}">
                    <a16:rowId xmlns:a16="http://schemas.microsoft.com/office/drawing/2014/main" val="10006"/>
                  </a:ext>
                </a:extLst>
              </a:tr>
              <a:tr h="472662">
                <a:tc>
                  <a:txBody>
                    <a:bodyPr/>
                    <a:lstStyle/>
                    <a:p>
                      <a:pPr algn="l" fontAlgn="ctr"/>
                      <a:r>
                        <a:rPr lang="en-US" sz="1100" b="1" u="none" strike="noStrike" dirty="0">
                          <a:effectLst/>
                        </a:rPr>
                        <a:t>CCH Honorarium (</a:t>
                      </a:r>
                      <a:r>
                        <a:rPr lang="en-US" sz="1100" b="1" u="none" strike="noStrike" dirty="0" err="1">
                          <a:effectLst/>
                        </a:rPr>
                        <a:t>Rs</a:t>
                      </a:r>
                      <a:r>
                        <a:rPr lang="en-US" sz="1100" b="1" u="none" strike="noStrike" dirty="0">
                          <a:effectLst/>
                        </a:rPr>
                        <a:t>. in Lacs)</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103.30</a:t>
                      </a:r>
                    </a:p>
                  </a:txBody>
                  <a:tcPr marL="9525" marR="9525" marT="9524" marB="0" anchor="b"/>
                </a:tc>
                <a:tc>
                  <a:txBody>
                    <a:bodyPr/>
                    <a:lstStyle/>
                    <a:p>
                      <a:pPr algn="ctr" fontAlgn="b"/>
                      <a:r>
                        <a:rPr lang="en-IN" sz="1100" b="0" i="0" u="none" strike="noStrike">
                          <a:solidFill>
                            <a:srgbClr val="000000"/>
                          </a:solidFill>
                          <a:effectLst/>
                          <a:latin typeface="Calibri"/>
                        </a:rPr>
                        <a:t>103.30</a:t>
                      </a:r>
                    </a:p>
                  </a:txBody>
                  <a:tcPr marL="9525" marR="9525" marT="9524" marB="0" anchor="b"/>
                </a:tc>
                <a:tc>
                  <a:txBody>
                    <a:bodyPr/>
                    <a:lstStyle/>
                    <a:p>
                      <a:pPr algn="ctr" fontAlgn="b"/>
                      <a:r>
                        <a:rPr lang="en-IN" sz="1100" b="0" i="0" u="none" strike="noStrike" dirty="0">
                          <a:solidFill>
                            <a:srgbClr val="000000"/>
                          </a:solidFill>
                          <a:effectLst/>
                          <a:latin typeface="Calibri"/>
                        </a:rPr>
                        <a:t>100%</a:t>
                      </a:r>
                    </a:p>
                  </a:txBody>
                  <a:tcPr marL="9525" marR="9525" marT="9524" marB="0" anchor="b"/>
                </a:tc>
                <a:extLst>
                  <a:ext uri="{0D108BD9-81ED-4DB2-BD59-A6C34878D82A}">
                    <a16:rowId xmlns:a16="http://schemas.microsoft.com/office/drawing/2014/main" val="10007"/>
                  </a:ext>
                </a:extLst>
              </a:tr>
              <a:tr h="244173">
                <a:tc>
                  <a:txBody>
                    <a:bodyPr/>
                    <a:lstStyle/>
                    <a:p>
                      <a:pPr algn="l" fontAlgn="ctr"/>
                      <a:r>
                        <a:rPr lang="en-US" sz="1100" b="1" u="none" strike="noStrike">
                          <a:effectLst/>
                        </a:rPr>
                        <a:t>TA  (Rs. in Lacs)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11.09</a:t>
                      </a:r>
                    </a:p>
                  </a:txBody>
                  <a:tcPr marL="9525" marR="9525" marT="9524" marB="0" anchor="b"/>
                </a:tc>
                <a:tc>
                  <a:txBody>
                    <a:bodyPr/>
                    <a:lstStyle/>
                    <a:p>
                      <a:pPr algn="ctr" fontAlgn="b"/>
                      <a:r>
                        <a:rPr lang="en-IN" sz="1100" b="0" i="0" u="none" strike="noStrike">
                          <a:solidFill>
                            <a:srgbClr val="000000"/>
                          </a:solidFill>
                          <a:effectLst/>
                          <a:latin typeface="Calibri"/>
                        </a:rPr>
                        <a:t>0.00</a:t>
                      </a:r>
                    </a:p>
                  </a:txBody>
                  <a:tcPr marL="9525" marR="9525" marT="9524" marB="0" anchor="b"/>
                </a:tc>
                <a:tc>
                  <a:txBody>
                    <a:bodyPr/>
                    <a:lstStyle/>
                    <a:p>
                      <a:pPr algn="ctr" fontAlgn="b"/>
                      <a:r>
                        <a:rPr lang="en-IN" sz="1100" b="0" i="0" u="none" strike="noStrike">
                          <a:solidFill>
                            <a:srgbClr val="000000"/>
                          </a:solidFill>
                          <a:effectLst/>
                          <a:latin typeface="Calibri"/>
                        </a:rPr>
                        <a:t>0%</a:t>
                      </a:r>
                    </a:p>
                  </a:txBody>
                  <a:tcPr marL="9525" marR="9525" marT="9524" marB="0" anchor="b"/>
                </a:tc>
                <a:extLst>
                  <a:ext uri="{0D108BD9-81ED-4DB2-BD59-A6C34878D82A}">
                    <a16:rowId xmlns:a16="http://schemas.microsoft.com/office/drawing/2014/main" val="10008"/>
                  </a:ext>
                </a:extLst>
              </a:tr>
              <a:tr h="244173">
                <a:tc>
                  <a:txBody>
                    <a:bodyPr/>
                    <a:lstStyle/>
                    <a:p>
                      <a:pPr algn="l" fontAlgn="ctr"/>
                      <a:r>
                        <a:rPr lang="en-US" sz="1100" b="1" u="none" strike="noStrike">
                          <a:effectLst/>
                        </a:rPr>
                        <a:t>MME (Rs. in Lacs)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30.00</a:t>
                      </a:r>
                    </a:p>
                  </a:txBody>
                  <a:tcPr marL="9525" marR="9525" marT="9524" marB="0" anchor="b"/>
                </a:tc>
                <a:tc>
                  <a:txBody>
                    <a:bodyPr/>
                    <a:lstStyle/>
                    <a:p>
                      <a:pPr algn="ctr" fontAlgn="b"/>
                      <a:r>
                        <a:rPr lang="en-IN" sz="1100" b="0" i="0" u="none" strike="noStrike">
                          <a:solidFill>
                            <a:srgbClr val="000000"/>
                          </a:solidFill>
                          <a:effectLst/>
                          <a:latin typeface="Calibri"/>
                        </a:rPr>
                        <a:t>13.36</a:t>
                      </a:r>
                    </a:p>
                  </a:txBody>
                  <a:tcPr marL="9525" marR="9525" marT="9524" marB="0" anchor="b"/>
                </a:tc>
                <a:tc>
                  <a:txBody>
                    <a:bodyPr/>
                    <a:lstStyle/>
                    <a:p>
                      <a:pPr algn="ctr" fontAlgn="b"/>
                      <a:r>
                        <a:rPr lang="en-IN" sz="1100" b="0" i="0" u="none" strike="noStrike">
                          <a:solidFill>
                            <a:srgbClr val="000000"/>
                          </a:solidFill>
                          <a:effectLst/>
                          <a:latin typeface="Calibri"/>
                        </a:rPr>
                        <a:t>45%</a:t>
                      </a:r>
                    </a:p>
                  </a:txBody>
                  <a:tcPr marL="9525" marR="9525" marT="9524" marB="0" anchor="b"/>
                </a:tc>
                <a:extLst>
                  <a:ext uri="{0D108BD9-81ED-4DB2-BD59-A6C34878D82A}">
                    <a16:rowId xmlns:a16="http://schemas.microsoft.com/office/drawing/2014/main" val="10009"/>
                  </a:ext>
                </a:extLst>
              </a:tr>
              <a:tr h="414105">
                <a:tc>
                  <a:txBody>
                    <a:bodyPr/>
                    <a:lstStyle/>
                    <a:p>
                      <a:pPr algn="l" fontAlgn="ctr"/>
                      <a:r>
                        <a:rPr lang="en-US" sz="1100" b="1" u="none" strike="noStrike">
                          <a:effectLst/>
                        </a:rPr>
                        <a:t>Kitchen cum Store (KS)</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0</a:t>
                      </a:r>
                    </a:p>
                  </a:txBody>
                  <a:tcPr marL="9525" marR="9525" marT="9524" marB="0" anchor="b"/>
                </a:tc>
                <a:tc>
                  <a:txBody>
                    <a:bodyPr/>
                    <a:lstStyle/>
                    <a:p>
                      <a:pPr algn="ctr" fontAlgn="b"/>
                      <a:r>
                        <a:rPr lang="en-IN" sz="1100" b="0" i="0" u="none" strike="noStrike">
                          <a:solidFill>
                            <a:srgbClr val="000000"/>
                          </a:solidFill>
                          <a:effectLst/>
                          <a:latin typeface="Calibri"/>
                        </a:rPr>
                        <a:t>0</a:t>
                      </a:r>
                    </a:p>
                  </a:txBody>
                  <a:tcPr marL="9525" marR="9525" marT="9524" marB="0" anchor="b"/>
                </a:tc>
                <a:tc>
                  <a:txBody>
                    <a:bodyPr/>
                    <a:lstStyle/>
                    <a:p>
                      <a:pPr algn="ctr" fontAlgn="b"/>
                      <a:r>
                        <a:rPr lang="en-IN" sz="1100" b="0" i="0" u="none" strike="noStrike" dirty="0">
                          <a:solidFill>
                            <a:srgbClr val="000000"/>
                          </a:solidFill>
                          <a:effectLst/>
                          <a:latin typeface="Calibri"/>
                        </a:rPr>
                        <a:t>0</a:t>
                      </a:r>
                    </a:p>
                  </a:txBody>
                  <a:tcPr marL="9525" marR="9525" marT="9524" marB="0" anchor="b"/>
                </a:tc>
                <a:extLst>
                  <a:ext uri="{0D108BD9-81ED-4DB2-BD59-A6C34878D82A}">
                    <a16:rowId xmlns:a16="http://schemas.microsoft.com/office/drawing/2014/main" val="10010"/>
                  </a:ext>
                </a:extLst>
              </a:tr>
              <a:tr h="414105">
                <a:tc>
                  <a:txBody>
                    <a:bodyPr/>
                    <a:lstStyle/>
                    <a:p>
                      <a:pPr algn="l" fontAlgn="ctr"/>
                      <a:r>
                        <a:rPr lang="en-US" sz="1100" b="1" u="none" strike="noStrike">
                          <a:effectLst/>
                        </a:rPr>
                        <a:t>Kitchen Devices (KD)</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0</a:t>
                      </a:r>
                    </a:p>
                  </a:txBody>
                  <a:tcPr marL="9525" marR="9525" marT="9524" marB="0" anchor="b"/>
                </a:tc>
                <a:tc>
                  <a:txBody>
                    <a:bodyPr/>
                    <a:lstStyle/>
                    <a:p>
                      <a:pPr algn="ctr" fontAlgn="b"/>
                      <a:r>
                        <a:rPr lang="en-IN" sz="1100" b="0" i="0" u="none" strike="noStrike">
                          <a:solidFill>
                            <a:srgbClr val="000000"/>
                          </a:solidFill>
                          <a:effectLst/>
                          <a:latin typeface="Calibri"/>
                        </a:rPr>
                        <a:t>0</a:t>
                      </a:r>
                    </a:p>
                  </a:txBody>
                  <a:tcPr marL="9525" marR="9525" marT="9524" marB="0" anchor="b"/>
                </a:tc>
                <a:tc>
                  <a:txBody>
                    <a:bodyPr/>
                    <a:lstStyle/>
                    <a:p>
                      <a:pPr algn="ctr" fontAlgn="b"/>
                      <a:r>
                        <a:rPr lang="en-IN" sz="1100" b="0" i="0" u="none" strike="noStrike" dirty="0">
                          <a:solidFill>
                            <a:srgbClr val="000000"/>
                          </a:solidFill>
                          <a:effectLst/>
                          <a:latin typeface="Calibri"/>
                        </a:rPr>
                        <a:t>0</a:t>
                      </a:r>
                    </a:p>
                  </a:txBody>
                  <a:tcPr marL="9525" marR="9525" marT="9524" marB="0" anchor="b"/>
                </a:tc>
                <a:extLst>
                  <a:ext uri="{0D108BD9-81ED-4DB2-BD59-A6C34878D82A}">
                    <a16:rowId xmlns:a16="http://schemas.microsoft.com/office/drawing/2014/main" val="10011"/>
                  </a:ext>
                </a:extLst>
              </a:tr>
              <a:tr h="472662">
                <a:tc>
                  <a:txBody>
                    <a:bodyPr/>
                    <a:lstStyle/>
                    <a:p>
                      <a:pPr algn="l" fontAlgn="ctr"/>
                      <a:r>
                        <a:rPr lang="en-US" sz="1100" b="1" u="none" strike="noStrike">
                          <a:effectLst/>
                        </a:rPr>
                        <a:t>No. of Children's Health Check-up</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6957</a:t>
                      </a:r>
                    </a:p>
                  </a:txBody>
                  <a:tcPr marL="9525" marR="9525" marT="9524" marB="0" anchor="b"/>
                </a:tc>
                <a:tc>
                  <a:txBody>
                    <a:bodyPr/>
                    <a:lstStyle/>
                    <a:p>
                      <a:pPr algn="ctr" fontAlgn="b"/>
                      <a:r>
                        <a:rPr lang="en-IN" sz="1100" b="0" i="0" u="none" strike="noStrike">
                          <a:solidFill>
                            <a:srgbClr val="000000"/>
                          </a:solidFill>
                          <a:effectLst/>
                          <a:latin typeface="Calibri"/>
                        </a:rPr>
                        <a:t>5231</a:t>
                      </a:r>
                    </a:p>
                  </a:txBody>
                  <a:tcPr marL="9525" marR="9525" marT="9524" marB="0" anchor="b"/>
                </a:tc>
                <a:tc>
                  <a:txBody>
                    <a:bodyPr/>
                    <a:lstStyle/>
                    <a:p>
                      <a:pPr algn="ctr" fontAlgn="b"/>
                      <a:r>
                        <a:rPr lang="en-IN" sz="1100" b="0" i="0" u="none" strike="noStrike">
                          <a:solidFill>
                            <a:srgbClr val="000000"/>
                          </a:solidFill>
                          <a:effectLst/>
                          <a:latin typeface="Calibri"/>
                        </a:rPr>
                        <a:t>75%</a:t>
                      </a:r>
                    </a:p>
                  </a:txBody>
                  <a:tcPr marL="9525" marR="9525" marT="9524" marB="0" anchor="b"/>
                </a:tc>
                <a:extLst>
                  <a:ext uri="{0D108BD9-81ED-4DB2-BD59-A6C34878D82A}">
                    <a16:rowId xmlns:a16="http://schemas.microsoft.com/office/drawing/2014/main" val="10012"/>
                  </a:ext>
                </a:extLst>
              </a:tr>
              <a:tr h="244173">
                <a:tc>
                  <a:txBody>
                    <a:bodyPr/>
                    <a:lstStyle/>
                    <a:p>
                      <a:pPr algn="l" fontAlgn="ctr"/>
                      <a:r>
                        <a:rPr lang="en-US" sz="1100" b="1" u="none" strike="noStrike" dirty="0">
                          <a:effectLst/>
                        </a:rPr>
                        <a:t>Annual Data Entry</a:t>
                      </a:r>
                      <a:endParaRPr lang="en-US" sz="1100" b="1" i="0" u="none" strike="noStrike" dirty="0">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a:solidFill>
                            <a:srgbClr val="000000"/>
                          </a:solidFill>
                          <a:effectLst/>
                          <a:latin typeface="Calibri"/>
                        </a:rPr>
                        <a:t>100%</a:t>
                      </a:r>
                    </a:p>
                  </a:txBody>
                  <a:tcPr marL="9525" marR="9525" marT="9524" marB="0" anchor="b"/>
                </a:tc>
                <a:extLst>
                  <a:ext uri="{0D108BD9-81ED-4DB2-BD59-A6C34878D82A}">
                    <a16:rowId xmlns:a16="http://schemas.microsoft.com/office/drawing/2014/main" val="10013"/>
                  </a:ext>
                </a:extLst>
              </a:tr>
              <a:tr h="244173">
                <a:tc>
                  <a:txBody>
                    <a:bodyPr/>
                    <a:lstStyle/>
                    <a:p>
                      <a:pPr algn="l" fontAlgn="ctr"/>
                      <a:r>
                        <a:rPr lang="en-US" sz="1100" b="1" u="none" strike="noStrike">
                          <a:effectLst/>
                        </a:rPr>
                        <a:t>Monthly Data Entry</a:t>
                      </a:r>
                      <a:endParaRPr lang="en-US" sz="1100" b="1" i="0" u="none" strike="noStrike">
                        <a:solidFill>
                          <a:srgbClr val="000000"/>
                        </a:solidFill>
                        <a:effectLst/>
                        <a:latin typeface="Arial"/>
                      </a:endParaRPr>
                    </a:p>
                  </a:txBody>
                  <a:tcPr marL="7668" marR="7668" marT="7668" marB="0" anchor="ctr"/>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a:solidFill>
                            <a:srgbClr val="000000"/>
                          </a:solidFill>
                          <a:effectLst/>
                          <a:latin typeface="Calibri"/>
                        </a:rPr>
                        <a:t>39</a:t>
                      </a:r>
                    </a:p>
                  </a:txBody>
                  <a:tcPr marL="9525" marR="9525" marT="9524" marB="0" anchor="b"/>
                </a:tc>
                <a:tc>
                  <a:txBody>
                    <a:bodyPr/>
                    <a:lstStyle/>
                    <a:p>
                      <a:pPr algn="ctr" fontAlgn="b"/>
                      <a:r>
                        <a:rPr lang="en-IN" sz="1100" b="0" i="0" u="none" strike="noStrike" dirty="0">
                          <a:solidFill>
                            <a:srgbClr val="000000"/>
                          </a:solidFill>
                          <a:effectLst/>
                          <a:latin typeface="Calibri"/>
                        </a:rPr>
                        <a:t>100%</a:t>
                      </a:r>
                    </a:p>
                  </a:txBody>
                  <a:tcPr marL="9525" marR="9525" marT="9524" marB="0" anchor="b"/>
                </a:tc>
                <a:extLst>
                  <a:ext uri="{0D108BD9-81ED-4DB2-BD59-A6C34878D82A}">
                    <a16:rowId xmlns:a16="http://schemas.microsoft.com/office/drawing/2014/main" val="10014"/>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14</a:t>
            </a:fld>
            <a:endParaRPr lang="en-US" altLang="en-US"/>
          </a:p>
        </p:txBody>
      </p:sp>
      <p:pic>
        <p:nvPicPr>
          <p:cNvPr id="4164"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629978"/>
            <a:ext cx="469582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443F64EF-257F-45BC-8F3A-46620A81CDD2}"/>
              </a:ext>
            </a:extLst>
          </p:cNvPr>
          <p:cNvSpPr>
            <a:spLocks noGrp="1" noChangeArrowheads="1"/>
          </p:cNvSpPr>
          <p:nvPr>
            <p:ph type="title"/>
          </p:nvPr>
        </p:nvSpPr>
        <p:spPr>
          <a:xfrm>
            <a:off x="0" y="-24"/>
            <a:ext cx="9144000" cy="609398"/>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400" b="1">
                <a:solidFill>
                  <a:srgbClr val="FFFFFF"/>
                </a:solidFill>
                <a:latin typeface="Calibri" panose="020F0502020204030204" pitchFamily="34" charset="0"/>
              </a:rPr>
              <a:t>Performance Score Card - Puducherry  </a:t>
            </a:r>
          </a:p>
        </p:txBody>
      </p:sp>
      <p:sp>
        <p:nvSpPr>
          <p:cNvPr id="27652" name="TextBox 10">
            <a:extLst>
              <a:ext uri="{FF2B5EF4-FFF2-40B4-BE49-F238E27FC236}">
                <a16:creationId xmlns:a16="http://schemas.microsoft.com/office/drawing/2014/main" id="{81419D7A-0201-4F49-BB39-BB4F200950AF}"/>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5122" name="Object 4">
            <a:extLst>
              <a:ext uri="{FF2B5EF4-FFF2-40B4-BE49-F238E27FC236}">
                <a16:creationId xmlns:a16="http://schemas.microsoft.com/office/drawing/2014/main" id="{73526C8E-0202-463E-8FED-6311A9947516}"/>
              </a:ext>
            </a:extLst>
          </p:cNvPr>
          <p:cNvGraphicFramePr>
            <a:graphicFrameLocks noGrp="1"/>
          </p:cNvGraphicFramePr>
          <p:nvPr/>
        </p:nvGraphicFramePr>
        <p:xfrm>
          <a:off x="4535488" y="714356"/>
          <a:ext cx="4608512" cy="5786478"/>
        </p:xfrm>
        <a:graphic>
          <a:graphicData uri="http://schemas.openxmlformats.org/presentationml/2006/ole">
            <mc:AlternateContent xmlns:mc="http://schemas.openxmlformats.org/markup-compatibility/2006">
              <mc:Choice xmlns:v="urn:schemas-microsoft-com:vml" Requires="v">
                <p:oleObj spid="_x0000_s5195" name="Chart" r:id="rId4" imgW="4695848" imgH="4219502" progId="">
                  <p:embed/>
                </p:oleObj>
              </mc:Choice>
              <mc:Fallback>
                <p:oleObj name="Chart" r:id="rId4" imgW="4695848" imgH="4219502" progId="">
                  <p:embed/>
                  <p:pic>
                    <p:nvPicPr>
                      <p:cNvPr id="0" name="Picture 6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714356"/>
                        <a:ext cx="4608512" cy="5786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a:extLst>
              <a:ext uri="{FF2B5EF4-FFF2-40B4-BE49-F238E27FC236}">
                <a16:creationId xmlns:a16="http://schemas.microsoft.com/office/drawing/2014/main" id="{FF159822-AF7F-4C9B-B263-5EBDD0C1C48D}"/>
              </a:ext>
            </a:extLst>
          </p:cNvPr>
          <p:cNvGraphicFramePr>
            <a:graphicFrameLocks noGrp="1"/>
          </p:cNvGraphicFramePr>
          <p:nvPr>
            <p:extLst>
              <p:ext uri="{D42A27DB-BD31-4B8C-83A1-F6EECF244321}">
                <p14:modId xmlns:p14="http://schemas.microsoft.com/office/powerpoint/2010/main" val="1939596756"/>
              </p:ext>
            </p:extLst>
          </p:nvPr>
        </p:nvGraphicFramePr>
        <p:xfrm>
          <a:off x="228600" y="714358"/>
          <a:ext cx="4267200" cy="5773753"/>
        </p:xfrm>
        <a:graphic>
          <a:graphicData uri="http://schemas.openxmlformats.org/drawingml/2006/table">
            <a:tbl>
              <a:tblPr>
                <a:tableStyleId>{D7AC3CCA-C797-4891-BE02-D94E43425B78}</a:tableStyleId>
              </a:tblPr>
              <a:tblGrid>
                <a:gridCol w="1379438">
                  <a:extLst>
                    <a:ext uri="{9D8B030D-6E8A-4147-A177-3AD203B41FA5}">
                      <a16:colId xmlns:a16="http://schemas.microsoft.com/office/drawing/2014/main" val="20000"/>
                    </a:ext>
                  </a:extLst>
                </a:gridCol>
                <a:gridCol w="989295">
                  <a:extLst>
                    <a:ext uri="{9D8B030D-6E8A-4147-A177-3AD203B41FA5}">
                      <a16:colId xmlns:a16="http://schemas.microsoft.com/office/drawing/2014/main" val="20001"/>
                    </a:ext>
                  </a:extLst>
                </a:gridCol>
                <a:gridCol w="947492">
                  <a:extLst>
                    <a:ext uri="{9D8B030D-6E8A-4147-A177-3AD203B41FA5}">
                      <a16:colId xmlns:a16="http://schemas.microsoft.com/office/drawing/2014/main" val="20002"/>
                    </a:ext>
                  </a:extLst>
                </a:gridCol>
                <a:gridCol w="950975">
                  <a:extLst>
                    <a:ext uri="{9D8B030D-6E8A-4147-A177-3AD203B41FA5}">
                      <a16:colId xmlns:a16="http://schemas.microsoft.com/office/drawing/2014/main" val="20003"/>
                    </a:ext>
                  </a:extLst>
                </a:gridCol>
              </a:tblGrid>
              <a:tr h="507605">
                <a:tc>
                  <a:txBody>
                    <a:bodyPr/>
                    <a:lstStyle/>
                    <a:p>
                      <a:pPr algn="ctr" fontAlgn="ctr"/>
                      <a:r>
                        <a:rPr lang="en-US" sz="1200" u="none" strike="noStrike" dirty="0">
                          <a:solidFill>
                            <a:srgbClr val="002060"/>
                          </a:solidFill>
                          <a:effectLst/>
                        </a:rPr>
                        <a:t>Component</a:t>
                      </a:r>
                      <a:endParaRPr lang="en-US" sz="1200" b="1" i="0" u="none" strike="noStrike" dirty="0">
                        <a:solidFill>
                          <a:srgbClr val="002060"/>
                        </a:solidFill>
                        <a:effectLst/>
                        <a:latin typeface="Calibri"/>
                      </a:endParaRPr>
                    </a:p>
                  </a:txBody>
                  <a:tcPr marL="6840" marR="6840" marT="6841" marB="0" anchor="ctr"/>
                </a:tc>
                <a:tc>
                  <a:txBody>
                    <a:bodyPr/>
                    <a:lstStyle/>
                    <a:p>
                      <a:pPr algn="ctr" fontAlgn="ctr"/>
                      <a:r>
                        <a:rPr lang="en-US" sz="1200" u="none" strike="noStrike" dirty="0">
                          <a:solidFill>
                            <a:srgbClr val="002060"/>
                          </a:solidFill>
                          <a:effectLst/>
                        </a:rPr>
                        <a:t>PAB-Approval  (Target)</a:t>
                      </a:r>
                      <a:endParaRPr lang="en-US" sz="1200" b="1" i="0" u="none" strike="noStrike" dirty="0">
                        <a:solidFill>
                          <a:srgbClr val="002060"/>
                        </a:solidFill>
                        <a:effectLst/>
                        <a:latin typeface="Calibri"/>
                      </a:endParaRPr>
                    </a:p>
                  </a:txBody>
                  <a:tcPr marL="6840" marR="6840" marT="6841" marB="0" anchor="ctr"/>
                </a:tc>
                <a:tc>
                  <a:txBody>
                    <a:bodyPr/>
                    <a:lstStyle/>
                    <a:p>
                      <a:pPr algn="ctr" fontAlgn="ctr"/>
                      <a:r>
                        <a:rPr lang="en-US" sz="1200" u="none" strike="noStrike">
                          <a:solidFill>
                            <a:srgbClr val="002060"/>
                          </a:solidFill>
                          <a:effectLst/>
                        </a:rPr>
                        <a:t>Achievement</a:t>
                      </a:r>
                      <a:endParaRPr lang="en-US" sz="1200" b="1" i="0" u="none" strike="noStrike">
                        <a:solidFill>
                          <a:srgbClr val="002060"/>
                        </a:solidFill>
                        <a:effectLst/>
                        <a:latin typeface="Calibri"/>
                      </a:endParaRPr>
                    </a:p>
                  </a:txBody>
                  <a:tcPr marL="6840" marR="6840" marT="6841" marB="0" anchor="ctr"/>
                </a:tc>
                <a:tc>
                  <a:txBody>
                    <a:bodyPr/>
                    <a:lstStyle/>
                    <a:p>
                      <a:pPr algn="ctr" fontAlgn="ctr"/>
                      <a:r>
                        <a:rPr lang="en-US" sz="1200" u="none" strike="noStrike" dirty="0">
                          <a:solidFill>
                            <a:srgbClr val="002060"/>
                          </a:solidFill>
                          <a:effectLst/>
                        </a:rPr>
                        <a:t>% Achievement</a:t>
                      </a:r>
                      <a:endParaRPr lang="en-US" sz="1200" b="1" i="0" u="none" strike="noStrike" dirty="0">
                        <a:solidFill>
                          <a:srgbClr val="002060"/>
                        </a:solidFill>
                        <a:effectLst/>
                        <a:latin typeface="Calibri"/>
                      </a:endParaRPr>
                    </a:p>
                  </a:txBody>
                  <a:tcPr marL="6840" marR="6840" marT="6841" marB="0" anchor="ctr"/>
                </a:tc>
                <a:extLst>
                  <a:ext uri="{0D108BD9-81ED-4DB2-BD59-A6C34878D82A}">
                    <a16:rowId xmlns:a16="http://schemas.microsoft.com/office/drawing/2014/main" val="10000"/>
                  </a:ext>
                </a:extLst>
              </a:tr>
              <a:tr h="401806">
                <a:tc>
                  <a:txBody>
                    <a:bodyPr/>
                    <a:lstStyle/>
                    <a:p>
                      <a:pPr algn="l" fontAlgn="ctr"/>
                      <a:r>
                        <a:rPr lang="en-US" sz="1100" u="none" strike="noStrike" dirty="0">
                          <a:effectLst/>
                        </a:rPr>
                        <a:t>Institutions (School)</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dirty="0">
                          <a:effectLst/>
                        </a:rPr>
                        <a:t>431</a:t>
                      </a:r>
                      <a:endParaRPr lang="en-US" sz="1100" b="1" i="0" u="none" strike="noStrike" dirty="0">
                        <a:solidFill>
                          <a:srgbClr val="000000"/>
                        </a:solidFill>
                        <a:effectLst/>
                        <a:latin typeface="Calibri"/>
                      </a:endParaRPr>
                    </a:p>
                  </a:txBody>
                  <a:tcPr marL="6840" marR="6840" marT="6841" marB="0" anchor="b"/>
                </a:tc>
                <a:tc>
                  <a:txBody>
                    <a:bodyPr/>
                    <a:lstStyle/>
                    <a:p>
                      <a:pPr algn="ctr" fontAlgn="b"/>
                      <a:r>
                        <a:rPr lang="en-US" sz="1100" u="none" strike="noStrike">
                          <a:effectLst/>
                        </a:rPr>
                        <a:t>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1"/>
                  </a:ext>
                </a:extLst>
              </a:tr>
              <a:tr h="237699">
                <a:tc>
                  <a:txBody>
                    <a:bodyPr/>
                    <a:lstStyle/>
                    <a:p>
                      <a:pPr algn="l" fontAlgn="ctr"/>
                      <a:r>
                        <a:rPr lang="en-US" sz="1100" u="none" strike="noStrike">
                          <a:effectLst/>
                        </a:rPr>
                        <a:t>Children</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45466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44560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98%</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2"/>
                  </a:ext>
                </a:extLst>
              </a:tr>
              <a:tr h="237699">
                <a:tc>
                  <a:txBody>
                    <a:bodyPr/>
                    <a:lstStyle/>
                    <a:p>
                      <a:pPr algn="l" fontAlgn="ctr"/>
                      <a:r>
                        <a:rPr lang="en-US" sz="1100" u="none" strike="noStrike">
                          <a:effectLst/>
                        </a:rPr>
                        <a:t>Working Days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215</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203</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94%</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3"/>
                  </a:ext>
                </a:extLst>
              </a:tr>
              <a:tr h="496968">
                <a:tc>
                  <a:txBody>
                    <a:bodyPr/>
                    <a:lstStyle/>
                    <a:p>
                      <a:pPr algn="l" fontAlgn="ctr"/>
                      <a:r>
                        <a:rPr lang="en-US" sz="1100" u="none" strike="noStrike">
                          <a:effectLst/>
                        </a:rPr>
                        <a:t>Food Grain Utilisation</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1186.00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1095.00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92%</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4"/>
                  </a:ext>
                </a:extLst>
              </a:tr>
              <a:tr h="466080">
                <a:tc>
                  <a:txBody>
                    <a:bodyPr/>
                    <a:lstStyle/>
                    <a:p>
                      <a:pPr algn="l" fontAlgn="ctr"/>
                      <a:r>
                        <a:rPr lang="en-US" sz="1100" u="none" strike="noStrike" dirty="0">
                          <a:effectLst/>
                        </a:rPr>
                        <a:t>Cooking Cost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972.00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901.00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93%</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5"/>
                  </a:ext>
                </a:extLst>
              </a:tr>
              <a:tr h="237699">
                <a:tc>
                  <a:txBody>
                    <a:bodyPr/>
                    <a:lstStyle/>
                    <a:p>
                      <a:pPr algn="l" fontAlgn="ctr"/>
                      <a:r>
                        <a:rPr lang="en-US" sz="1100" u="none" strike="noStrike">
                          <a:effectLst/>
                        </a:rPr>
                        <a:t>CCH Engaged</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1031</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1031</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6"/>
                  </a:ext>
                </a:extLst>
              </a:tr>
              <a:tr h="570983">
                <a:tc>
                  <a:txBody>
                    <a:bodyPr/>
                    <a:lstStyle/>
                    <a:p>
                      <a:pPr algn="l" fontAlgn="ctr"/>
                      <a:r>
                        <a:rPr lang="en-US" sz="1100" u="none" strike="noStrike" dirty="0">
                          <a:effectLst/>
                        </a:rPr>
                        <a:t>CCH Honorarium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601.00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601.00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7"/>
                  </a:ext>
                </a:extLst>
              </a:tr>
              <a:tr h="602706">
                <a:tc>
                  <a:txBody>
                    <a:bodyPr/>
                    <a:lstStyle/>
                    <a:p>
                      <a:pPr algn="l" fontAlgn="ctr"/>
                      <a:r>
                        <a:rPr lang="en-US" sz="1100" u="none" strike="noStrike" dirty="0">
                          <a:effectLst/>
                        </a:rPr>
                        <a:t>Transport Assistance                      (</a:t>
                      </a:r>
                      <a:r>
                        <a:rPr lang="en-US" sz="1100" u="none" strike="noStrike" dirty="0" err="1">
                          <a:effectLst/>
                        </a:rPr>
                        <a:t>Rs</a:t>
                      </a:r>
                      <a:r>
                        <a:rPr lang="en-US" sz="1100" u="none" strike="noStrike" dirty="0">
                          <a:effectLst/>
                        </a:rPr>
                        <a:t>. in Lacs)</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8.90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8.60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97%</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8"/>
                  </a:ext>
                </a:extLst>
              </a:tr>
              <a:tr h="237699">
                <a:tc>
                  <a:txBody>
                    <a:bodyPr/>
                    <a:lstStyle/>
                    <a:p>
                      <a:pPr algn="l" fontAlgn="ctr"/>
                      <a:r>
                        <a:rPr lang="en-US" sz="1100" u="none" strike="noStrike">
                          <a:effectLst/>
                        </a:rPr>
                        <a:t>MME (Rs. in Lacs)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120.00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5.50</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5%</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09"/>
                  </a:ext>
                </a:extLst>
              </a:tr>
              <a:tr h="433525">
                <a:tc>
                  <a:txBody>
                    <a:bodyPr/>
                    <a:lstStyle/>
                    <a:p>
                      <a:pPr algn="l" fontAlgn="ctr"/>
                      <a:r>
                        <a:rPr lang="en-US" sz="1100" u="none" strike="noStrike">
                          <a:effectLst/>
                        </a:rPr>
                        <a:t>Kitchen cum Store (KS)</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105</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92</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88%</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0"/>
                  </a:ext>
                </a:extLst>
              </a:tr>
              <a:tr h="401806">
                <a:tc>
                  <a:txBody>
                    <a:bodyPr/>
                    <a:lstStyle/>
                    <a:p>
                      <a:pPr algn="l" fontAlgn="ctr"/>
                      <a:r>
                        <a:rPr lang="en-US" sz="1100" u="none" strike="noStrike">
                          <a:effectLst/>
                        </a:rPr>
                        <a:t>Kitchen Devices (KD)</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636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636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1"/>
                  </a:ext>
                </a:extLst>
              </a:tr>
              <a:tr h="466080">
                <a:tc>
                  <a:txBody>
                    <a:bodyPr/>
                    <a:lstStyle/>
                    <a:p>
                      <a:pPr algn="l" fontAlgn="ctr"/>
                      <a:r>
                        <a:rPr lang="en-US" sz="1100" u="none" strike="noStrike">
                          <a:effectLst/>
                        </a:rPr>
                        <a:t>No. of Children's Health Check-up</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56516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56516</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2"/>
                  </a:ext>
                </a:extLst>
              </a:tr>
              <a:tr h="237699">
                <a:tc>
                  <a:txBody>
                    <a:bodyPr/>
                    <a:lstStyle/>
                    <a:p>
                      <a:pPr algn="l" fontAlgn="ctr"/>
                      <a:r>
                        <a:rPr lang="en-US" sz="1100" u="none" strike="noStrike" dirty="0">
                          <a:effectLst/>
                        </a:rPr>
                        <a:t>Annual Data Entry</a:t>
                      </a:r>
                      <a:endParaRPr lang="en-US" sz="1100" b="1" i="0" u="none" strike="noStrike" dirty="0">
                        <a:solidFill>
                          <a:srgbClr val="000000"/>
                        </a:solidFill>
                        <a:effectLst/>
                        <a:latin typeface="Arial"/>
                      </a:endParaRPr>
                    </a:p>
                  </a:txBody>
                  <a:tcPr marL="6840" marR="6840" marT="6841" marB="0" anchor="ctr"/>
                </a:tc>
                <a:tc>
                  <a:txBody>
                    <a:bodyPr/>
                    <a:lstStyle/>
                    <a:p>
                      <a:pPr algn="ctr" fontAlgn="b"/>
                      <a:r>
                        <a:rPr lang="en-US" sz="1100" u="none" strike="noStrike">
                          <a:effectLst/>
                        </a:rPr>
                        <a:t>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100%</a:t>
                      </a:r>
                      <a:endParaRPr lang="en-US" sz="1100" b="1" i="0" u="none" strike="noStrike">
                        <a:solidFill>
                          <a:srgbClr val="000000"/>
                        </a:solidFill>
                        <a:effectLst/>
                        <a:latin typeface="Calibri"/>
                      </a:endParaRPr>
                    </a:p>
                  </a:txBody>
                  <a:tcPr marL="6840" marR="6840" marT="6841" marB="0" anchor="b"/>
                </a:tc>
                <a:extLst>
                  <a:ext uri="{0D108BD9-81ED-4DB2-BD59-A6C34878D82A}">
                    <a16:rowId xmlns:a16="http://schemas.microsoft.com/office/drawing/2014/main" val="10013"/>
                  </a:ext>
                </a:extLst>
              </a:tr>
              <a:tr h="237699">
                <a:tc>
                  <a:txBody>
                    <a:bodyPr/>
                    <a:lstStyle/>
                    <a:p>
                      <a:pPr algn="l" fontAlgn="ctr"/>
                      <a:r>
                        <a:rPr lang="en-US" sz="1100" u="none" strike="noStrike">
                          <a:effectLst/>
                        </a:rPr>
                        <a:t>Monthly Data Entry</a:t>
                      </a:r>
                      <a:endParaRPr lang="en-US" sz="1100" b="1" i="0" u="none" strike="noStrike">
                        <a:solidFill>
                          <a:srgbClr val="000000"/>
                        </a:solidFill>
                        <a:effectLst/>
                        <a:latin typeface="Arial"/>
                      </a:endParaRPr>
                    </a:p>
                  </a:txBody>
                  <a:tcPr marL="6840" marR="6840" marT="6841" marB="0" anchor="ctr"/>
                </a:tc>
                <a:tc>
                  <a:txBody>
                    <a:bodyPr/>
                    <a:lstStyle/>
                    <a:p>
                      <a:pPr algn="ctr" fontAlgn="b"/>
                      <a:r>
                        <a:rPr lang="en-US" sz="1100" u="none" strike="noStrike">
                          <a:effectLst/>
                        </a:rPr>
                        <a:t>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a:effectLst/>
                        </a:rPr>
                        <a:t>429</a:t>
                      </a:r>
                      <a:endParaRPr lang="en-US" sz="1100" b="1" i="0" u="none" strike="noStrike">
                        <a:solidFill>
                          <a:srgbClr val="000000"/>
                        </a:solidFill>
                        <a:effectLst/>
                        <a:latin typeface="Calibri"/>
                      </a:endParaRPr>
                    </a:p>
                  </a:txBody>
                  <a:tcPr marL="6840" marR="6840" marT="6841" marB="0" anchor="b"/>
                </a:tc>
                <a:tc>
                  <a:txBody>
                    <a:bodyPr/>
                    <a:lstStyle/>
                    <a:p>
                      <a:pPr algn="ctr" fontAlgn="b"/>
                      <a:r>
                        <a:rPr lang="en-US" sz="1100" u="none" strike="noStrike" dirty="0">
                          <a:effectLst/>
                        </a:rPr>
                        <a:t>100%</a:t>
                      </a:r>
                      <a:endParaRPr lang="en-US" sz="1100" b="1" i="0" u="none" strike="noStrike" dirty="0">
                        <a:solidFill>
                          <a:srgbClr val="000000"/>
                        </a:solidFill>
                        <a:effectLst/>
                        <a:latin typeface="Calibri"/>
                      </a:endParaRPr>
                    </a:p>
                  </a:txBody>
                  <a:tcPr marL="6840" marR="6840" marT="6841" marB="0" anchor="b"/>
                </a:tc>
                <a:extLst>
                  <a:ext uri="{0D108BD9-81ED-4DB2-BD59-A6C34878D82A}">
                    <a16:rowId xmlns:a16="http://schemas.microsoft.com/office/drawing/2014/main" val="10014"/>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A78A-287A-4B36-815A-3981BDC5A878}"/>
              </a:ext>
            </a:extLst>
          </p:cNvPr>
          <p:cNvSpPr>
            <a:spLocks noGrp="1"/>
          </p:cNvSpPr>
          <p:nvPr>
            <p:ph type="title"/>
          </p:nvPr>
        </p:nvSpPr>
        <p:spPr>
          <a:xfrm>
            <a:off x="0" y="-24"/>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16</a:t>
            </a:fld>
            <a:endParaRPr lang="en-US" altLang="en-US"/>
          </a:p>
        </p:txBody>
      </p:sp>
      <p:pic>
        <p:nvPicPr>
          <p:cNvPr id="95234" name="Picture 2"/>
          <p:cNvPicPr>
            <a:picLocks noChangeAspect="1" noChangeArrowheads="1"/>
          </p:cNvPicPr>
          <p:nvPr/>
        </p:nvPicPr>
        <p:blipFill>
          <a:blip r:embed="rId2"/>
          <a:srcRect l="8854" r="8854"/>
          <a:stretch>
            <a:fillRect/>
          </a:stretch>
        </p:blipFill>
        <p:spPr bwMode="auto">
          <a:xfrm>
            <a:off x="357158" y="714356"/>
            <a:ext cx="7995128" cy="6072206"/>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A78A-287A-4B36-815A-3981BDC5A878}"/>
              </a:ext>
            </a:extLst>
          </p:cNvPr>
          <p:cNvSpPr>
            <a:spLocks noGrp="1"/>
          </p:cNvSpPr>
          <p:nvPr>
            <p:ph type="title"/>
          </p:nvPr>
        </p:nvSpPr>
        <p:spPr>
          <a:xfrm>
            <a:off x="0" y="-24"/>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17</a:t>
            </a:fld>
            <a:endParaRPr lang="en-US" altLang="en-US"/>
          </a:p>
        </p:txBody>
      </p:sp>
      <p:pic>
        <p:nvPicPr>
          <p:cNvPr id="96258" name="Picture 2"/>
          <p:cNvPicPr>
            <a:picLocks noChangeAspect="1" noChangeArrowheads="1"/>
          </p:cNvPicPr>
          <p:nvPr/>
        </p:nvPicPr>
        <p:blipFill>
          <a:blip r:embed="rId2"/>
          <a:srcRect l="8854" r="8854"/>
          <a:stretch>
            <a:fillRect/>
          </a:stretch>
        </p:blipFill>
        <p:spPr bwMode="auto">
          <a:xfrm>
            <a:off x="642911" y="714356"/>
            <a:ext cx="7643865" cy="5805427"/>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A78A-287A-4B36-815A-3981BDC5A878}"/>
              </a:ext>
            </a:extLst>
          </p:cNvPr>
          <p:cNvSpPr>
            <a:spLocks noGrp="1"/>
          </p:cNvSpPr>
          <p:nvPr>
            <p:ph type="title"/>
          </p:nvPr>
        </p:nvSpPr>
        <p:spPr>
          <a:xfrm>
            <a:off x="0" y="9526"/>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
        <p:nvSpPr>
          <p:cNvPr id="3" name="Content Placeholder 2">
            <a:extLst>
              <a:ext uri="{FF2B5EF4-FFF2-40B4-BE49-F238E27FC236}">
                <a16:creationId xmlns:a16="http://schemas.microsoft.com/office/drawing/2014/main" id="{698CE60C-58F7-48E6-927F-B89BE243EC08}"/>
              </a:ext>
            </a:extLst>
          </p:cNvPr>
          <p:cNvSpPr>
            <a:spLocks noGrp="1"/>
          </p:cNvSpPr>
          <p:nvPr>
            <p:ph idx="1"/>
          </p:nvPr>
        </p:nvSpPr>
        <p:spPr>
          <a:xfrm>
            <a:off x="285720" y="1000108"/>
            <a:ext cx="8465820" cy="4351338"/>
          </a:xfrm>
        </p:spPr>
        <p:txBody>
          <a:bodyPr>
            <a:noAutofit/>
          </a:bodyPr>
          <a:lstStyle/>
          <a:p>
            <a:pPr algn="just">
              <a:lnSpc>
                <a:spcPct val="120000"/>
              </a:lnSpc>
            </a:pPr>
            <a:r>
              <a:rPr lang="en-US" sz="1700" b="1" dirty="0"/>
              <a:t>Usage of Jails, Temples, </a:t>
            </a:r>
            <a:r>
              <a:rPr lang="en-US" sz="1700" b="1" dirty="0" err="1"/>
              <a:t>Gurudwaras</a:t>
            </a:r>
            <a:r>
              <a:rPr lang="en-US" sz="1700" b="1" dirty="0"/>
              <a:t> etc. for Mid Day Meal:</a:t>
            </a:r>
            <a:r>
              <a:rPr lang="en-US" sz="1700" dirty="0"/>
              <a:t> </a:t>
            </a:r>
          </a:p>
          <a:p>
            <a:pPr lvl="1" algn="just">
              <a:lnSpc>
                <a:spcPct val="120000"/>
              </a:lnSpc>
            </a:pPr>
            <a:r>
              <a:rPr lang="en-US" sz="1700" dirty="0"/>
              <a:t>Temples, </a:t>
            </a:r>
            <a:r>
              <a:rPr lang="en-US" sz="1700" dirty="0" err="1"/>
              <a:t>Gurudwaras</a:t>
            </a:r>
            <a:r>
              <a:rPr lang="en-US" sz="1700" dirty="0"/>
              <a:t>, Jails etc. can be involved in Mid Day Meal Scheme.</a:t>
            </a:r>
          </a:p>
          <a:p>
            <a:pPr lvl="1" algn="just">
              <a:lnSpc>
                <a:spcPct val="120000"/>
              </a:lnSpc>
            </a:pPr>
            <a:r>
              <a:rPr lang="en-US" sz="1700" dirty="0"/>
              <a:t>Temples, </a:t>
            </a:r>
            <a:r>
              <a:rPr lang="en-US" sz="1700" dirty="0" err="1"/>
              <a:t>Gurudwaras</a:t>
            </a:r>
            <a:r>
              <a:rPr lang="en-US" sz="1700" dirty="0"/>
              <a:t> have greater reach among community, this can help in wider publicity for Mid Day Meal Scheme.</a:t>
            </a:r>
          </a:p>
          <a:p>
            <a:pPr lvl="1" algn="just">
              <a:lnSpc>
                <a:spcPct val="120000"/>
              </a:lnSpc>
            </a:pPr>
            <a:r>
              <a:rPr lang="en-US" sz="1700" dirty="0"/>
              <a:t>Temples, </a:t>
            </a:r>
            <a:r>
              <a:rPr lang="en-US" sz="1700" dirty="0" err="1"/>
              <a:t>Gurudwaras</a:t>
            </a:r>
            <a:r>
              <a:rPr lang="en-US" sz="1700" dirty="0"/>
              <a:t> can adopt some schools for providing meals.</a:t>
            </a:r>
          </a:p>
          <a:p>
            <a:pPr lvl="1" algn="just">
              <a:lnSpc>
                <a:spcPct val="120000"/>
              </a:lnSpc>
            </a:pPr>
            <a:r>
              <a:rPr lang="en-US" sz="1700" dirty="0"/>
              <a:t>Enhanced sense of ownership of the Mid Day Meal Scheme among the local community.</a:t>
            </a:r>
          </a:p>
          <a:p>
            <a:pPr algn="just">
              <a:lnSpc>
                <a:spcPct val="120000"/>
              </a:lnSpc>
            </a:pPr>
            <a:r>
              <a:rPr lang="en-US" sz="1700" b="1" dirty="0"/>
              <a:t>Uploading of videos, testimonials on </a:t>
            </a:r>
            <a:r>
              <a:rPr lang="en-US" sz="1700" b="1" dirty="0" err="1"/>
              <a:t>Shagun</a:t>
            </a:r>
            <a:r>
              <a:rPr lang="en-US" sz="1700" b="1" dirty="0"/>
              <a:t> web-portal:</a:t>
            </a:r>
          </a:p>
          <a:p>
            <a:pPr lvl="1" algn="just">
              <a:lnSpc>
                <a:spcPct val="120000"/>
              </a:lnSpc>
            </a:pPr>
            <a:r>
              <a:rPr lang="en-US" sz="1700" dirty="0" err="1"/>
              <a:t>Shagun</a:t>
            </a:r>
            <a:r>
              <a:rPr lang="en-US" sz="1700" dirty="0"/>
              <a:t> web-portal is an innovation for repository of best practices which collates videos, testimonials, case studies and images of state-level innovations and success stories. </a:t>
            </a:r>
          </a:p>
          <a:p>
            <a:pPr lvl="1" algn="just">
              <a:lnSpc>
                <a:spcPct val="120000"/>
              </a:lnSpc>
            </a:pPr>
            <a:r>
              <a:rPr lang="en-US" sz="1700" dirty="0"/>
              <a:t>Accordingly, relevant videos, testimonials of the innovative activities being carried out by States/UTs related to Mid Day Meal may be shared with this department so that the same may be uploaded on </a:t>
            </a:r>
            <a:r>
              <a:rPr lang="en-US" sz="1700" dirty="0" err="1"/>
              <a:t>Shagun</a:t>
            </a:r>
            <a:r>
              <a:rPr lang="en-US" sz="1700" dirty="0"/>
              <a:t> (https://repository.ssashagun.nic.in) repository after necessary approvals.</a:t>
            </a:r>
          </a:p>
          <a:p>
            <a:pPr algn="just">
              <a:lnSpc>
                <a:spcPct val="120000"/>
              </a:lnSpc>
            </a:pPr>
            <a:endParaRPr lang="en-US" sz="1700" dirty="0"/>
          </a:p>
          <a:p>
            <a:pPr algn="just">
              <a:lnSpc>
                <a:spcPct val="120000"/>
              </a:lnSpc>
            </a:pPr>
            <a:endParaRPr lang="en-IN" sz="17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18</a:t>
            </a:fld>
            <a:endParaRPr lang="en-US" altLang="en-US"/>
          </a:p>
        </p:txBody>
      </p:sp>
    </p:spTree>
    <p:extLst>
      <p:ext uri="{BB962C8B-B14F-4D97-AF65-F5344CB8AC3E}">
        <p14:creationId xmlns:p14="http://schemas.microsoft.com/office/powerpoint/2010/main" val="127589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A78A-287A-4B36-815A-3981BDC5A878}"/>
              </a:ext>
            </a:extLst>
          </p:cNvPr>
          <p:cNvSpPr>
            <a:spLocks noGrp="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err="1">
                <a:solidFill>
                  <a:srgbClr val="FFFFFF"/>
                </a:solidFill>
                <a:latin typeface="Calibri" panose="020F0502020204030204" pitchFamily="34" charset="0"/>
              </a:rPr>
              <a:t>Tithi</a:t>
            </a:r>
            <a:r>
              <a:rPr lang="en-IN" altLang="en-US" sz="2800" b="1" dirty="0">
                <a:solidFill>
                  <a:srgbClr val="FFFFFF"/>
                </a:solidFill>
                <a:latin typeface="Calibri" panose="020F0502020204030204" pitchFamily="34" charset="0"/>
              </a:rPr>
              <a:t> </a:t>
            </a:r>
            <a:r>
              <a:rPr lang="en-IN" altLang="en-US" sz="2800" b="1" dirty="0" err="1">
                <a:solidFill>
                  <a:srgbClr val="FFFFFF"/>
                </a:solidFill>
                <a:latin typeface="Calibri" panose="020F0502020204030204" pitchFamily="34" charset="0"/>
              </a:rPr>
              <a:t>Bhojan</a:t>
            </a:r>
            <a:endParaRPr lang="en-IN" altLang="en-US" sz="2800" b="1" dirty="0">
              <a:solidFill>
                <a:srgbClr val="FFFFFF"/>
              </a:solidFill>
              <a:latin typeface="Calibri" panose="020F0502020204030204" pitchFamily="34" charset="0"/>
            </a:endParaRPr>
          </a:p>
        </p:txBody>
      </p:sp>
      <p:sp>
        <p:nvSpPr>
          <p:cNvPr id="3" name="Content Placeholder 2">
            <a:extLst>
              <a:ext uri="{FF2B5EF4-FFF2-40B4-BE49-F238E27FC236}">
                <a16:creationId xmlns:a16="http://schemas.microsoft.com/office/drawing/2014/main" id="{698CE60C-58F7-48E6-927F-B89BE243EC08}"/>
              </a:ext>
            </a:extLst>
          </p:cNvPr>
          <p:cNvSpPr>
            <a:spLocks noGrp="1"/>
          </p:cNvSpPr>
          <p:nvPr>
            <p:ph idx="1"/>
          </p:nvPr>
        </p:nvSpPr>
        <p:spPr>
          <a:xfrm>
            <a:off x="342900" y="1141570"/>
            <a:ext cx="8465820" cy="5106829"/>
          </a:xfrm>
        </p:spPr>
        <p:txBody>
          <a:bodyPr vert="horz" lIns="91440" tIns="45720" rIns="91440" bIns="45720" rtlCol="0">
            <a:noAutofit/>
          </a:bodyPr>
          <a:lstStyle/>
          <a:p>
            <a:pPr marL="893763" lvl="1" indent="-436563" algn="just" defTabSz="893763">
              <a:lnSpc>
                <a:spcPct val="120000"/>
              </a:lnSpc>
            </a:pPr>
            <a:r>
              <a:rPr lang="en-IN" sz="2000" dirty="0" err="1"/>
              <a:t>Tithi</a:t>
            </a:r>
            <a:r>
              <a:rPr lang="en-IN" sz="2000" dirty="0"/>
              <a:t> </a:t>
            </a:r>
            <a:r>
              <a:rPr lang="en-IN" sz="2000" dirty="0" err="1"/>
              <a:t>Bhojan</a:t>
            </a:r>
            <a:r>
              <a:rPr lang="en-IN" sz="2000" dirty="0"/>
              <a:t>, is a community participation programme initiated by Gujarat. </a:t>
            </a:r>
          </a:p>
          <a:p>
            <a:pPr marL="893763" lvl="1" indent="-436563" algn="just" defTabSz="893763">
              <a:lnSpc>
                <a:spcPct val="120000"/>
              </a:lnSpc>
            </a:pPr>
            <a:r>
              <a:rPr lang="en-IN" sz="2000" dirty="0"/>
              <a:t>Community provides full meal or additional items on special occasions, birthdays, marriages, anniversaries, days of national importance and other festivals etc.</a:t>
            </a:r>
          </a:p>
          <a:p>
            <a:pPr marL="893763" lvl="1" indent="-436563" algn="just" defTabSz="893763">
              <a:lnSpc>
                <a:spcPct val="120000"/>
              </a:lnSpc>
            </a:pPr>
            <a:r>
              <a:rPr lang="en-IN" sz="2000" dirty="0"/>
              <a:t>Ministry of Human Resource Development has issued Guidelines on </a:t>
            </a:r>
            <a:r>
              <a:rPr lang="en-IN" sz="2000" dirty="0" err="1"/>
              <a:t>Tithi</a:t>
            </a:r>
            <a:r>
              <a:rPr lang="en-IN" sz="2000" dirty="0"/>
              <a:t> </a:t>
            </a:r>
            <a:r>
              <a:rPr lang="en-IN" sz="2000" dirty="0" err="1"/>
              <a:t>Bhojan</a:t>
            </a:r>
            <a:r>
              <a:rPr lang="en-IN" sz="2000" dirty="0"/>
              <a:t> on 26th October, 2018 to all the States and UTs. </a:t>
            </a:r>
          </a:p>
          <a:p>
            <a:pPr marL="893763" lvl="1" indent="-436563" algn="just" defTabSz="893763">
              <a:lnSpc>
                <a:spcPct val="120000"/>
              </a:lnSpc>
            </a:pPr>
            <a:r>
              <a:rPr lang="en-US" sz="2000" dirty="0" err="1"/>
              <a:t>Tithi</a:t>
            </a:r>
            <a:r>
              <a:rPr lang="en-US" sz="2000" dirty="0"/>
              <a:t> </a:t>
            </a:r>
            <a:r>
              <a:rPr lang="en-US" sz="2000" dirty="0" err="1"/>
              <a:t>Bhojan</a:t>
            </a:r>
            <a:r>
              <a:rPr lang="en-US" sz="2000" dirty="0"/>
              <a:t> has been adopted by the States &amp; UTs of Assam (</a:t>
            </a:r>
            <a:r>
              <a:rPr lang="en-US" sz="2000" dirty="0" err="1"/>
              <a:t>Sampriti</a:t>
            </a:r>
            <a:r>
              <a:rPr lang="en-US" sz="2000" dirty="0"/>
              <a:t> </a:t>
            </a:r>
            <a:r>
              <a:rPr lang="en-US" sz="2000" dirty="0" err="1"/>
              <a:t>Bhojan</a:t>
            </a:r>
            <a:r>
              <a:rPr lang="en-US" sz="2000" dirty="0"/>
              <a:t>), Andhra Pradesh, Punjab (</a:t>
            </a:r>
            <a:r>
              <a:rPr lang="en-US" sz="2000" dirty="0" err="1"/>
              <a:t>Priti</a:t>
            </a:r>
            <a:r>
              <a:rPr lang="en-US" sz="2000" dirty="0"/>
              <a:t> </a:t>
            </a:r>
            <a:r>
              <a:rPr lang="en-US" sz="2000" dirty="0" err="1"/>
              <a:t>bhojan</a:t>
            </a:r>
            <a:r>
              <a:rPr lang="en-US" sz="2000" dirty="0"/>
              <a:t>), Dadra &amp; Nagar Haveli (</a:t>
            </a:r>
            <a:r>
              <a:rPr lang="en-US" sz="2000" dirty="0" err="1"/>
              <a:t>Tithi</a:t>
            </a:r>
            <a:r>
              <a:rPr lang="en-US" sz="2000" dirty="0"/>
              <a:t> </a:t>
            </a:r>
            <a:r>
              <a:rPr lang="en-US" sz="2000" dirty="0" err="1"/>
              <a:t>Bhojan</a:t>
            </a:r>
            <a:r>
              <a:rPr lang="en-US" sz="2000" dirty="0"/>
              <a:t>), Daman &amp; Diu (</a:t>
            </a:r>
            <a:r>
              <a:rPr lang="en-US" sz="2000" dirty="0" err="1"/>
              <a:t>Tithi</a:t>
            </a:r>
            <a:r>
              <a:rPr lang="en-US" sz="2000" dirty="0"/>
              <a:t> </a:t>
            </a:r>
            <a:r>
              <a:rPr lang="en-US" sz="2000" dirty="0" err="1"/>
              <a:t>Bhojan</a:t>
            </a:r>
            <a:r>
              <a:rPr lang="en-US" sz="2000" dirty="0"/>
              <a:t>), Karnataka (</a:t>
            </a:r>
            <a:r>
              <a:rPr lang="en-US" sz="2000" dirty="0" err="1"/>
              <a:t>Shalegagi</a:t>
            </a:r>
            <a:r>
              <a:rPr lang="en-US" sz="2000" dirty="0"/>
              <a:t> </a:t>
            </a:r>
            <a:r>
              <a:rPr lang="en-US" sz="2000" dirty="0" err="1"/>
              <a:t>Naavu</a:t>
            </a:r>
            <a:r>
              <a:rPr lang="en-US" sz="2000" dirty="0"/>
              <a:t> </a:t>
            </a:r>
            <a:r>
              <a:rPr lang="en-US" sz="2000" dirty="0" err="1"/>
              <a:t>Neevu</a:t>
            </a:r>
            <a:r>
              <a:rPr lang="en-US" sz="2000" dirty="0"/>
              <a:t>), Madhya Pradesh, </a:t>
            </a:r>
            <a:r>
              <a:rPr lang="en-US" sz="2000" dirty="0" err="1"/>
              <a:t>Maharastra</a:t>
            </a:r>
            <a:r>
              <a:rPr lang="en-US" sz="2000" dirty="0"/>
              <a:t> (</a:t>
            </a:r>
            <a:r>
              <a:rPr lang="en-US" sz="2000" dirty="0" err="1"/>
              <a:t>Sneh</a:t>
            </a:r>
            <a:r>
              <a:rPr lang="en-US" sz="2000" dirty="0"/>
              <a:t> </a:t>
            </a:r>
            <a:r>
              <a:rPr lang="en-US" sz="2000" dirty="0" err="1"/>
              <a:t>Bhojan</a:t>
            </a:r>
            <a:r>
              <a:rPr lang="en-US" sz="2000" dirty="0"/>
              <a:t>), Chandigarh (</a:t>
            </a:r>
            <a:r>
              <a:rPr lang="en-US" sz="2000" dirty="0" err="1"/>
              <a:t>Tithi</a:t>
            </a:r>
            <a:r>
              <a:rPr lang="en-US" sz="2000" dirty="0"/>
              <a:t> </a:t>
            </a:r>
            <a:r>
              <a:rPr lang="en-US" sz="2000" dirty="0" err="1"/>
              <a:t>Bhojan</a:t>
            </a:r>
            <a:r>
              <a:rPr lang="en-US" sz="2000" dirty="0"/>
              <a:t>), Puducherry (Anna </a:t>
            </a:r>
            <a:r>
              <a:rPr lang="en-US" sz="2000" dirty="0" err="1"/>
              <a:t>Dhanam</a:t>
            </a:r>
            <a:r>
              <a:rPr lang="en-US" sz="2000" dirty="0"/>
              <a:t>), Haryana (</a:t>
            </a:r>
            <a:r>
              <a:rPr lang="en-US" sz="2000" dirty="0" err="1"/>
              <a:t>Beti</a:t>
            </a:r>
            <a:r>
              <a:rPr lang="en-US" sz="2000" dirty="0"/>
              <a:t> ka </a:t>
            </a:r>
            <a:r>
              <a:rPr lang="en-US" sz="2000" dirty="0" err="1"/>
              <a:t>Janamdin</a:t>
            </a:r>
            <a:r>
              <a:rPr lang="en-US" sz="2000" dirty="0"/>
              <a:t>) and </a:t>
            </a:r>
            <a:r>
              <a:rPr lang="en-US" sz="2000" dirty="0" err="1"/>
              <a:t>Uttarakhand</a:t>
            </a:r>
            <a:r>
              <a:rPr lang="en-US" sz="2000" dirty="0"/>
              <a:t> (</a:t>
            </a:r>
            <a:r>
              <a:rPr lang="en-US" sz="2000" dirty="0" err="1"/>
              <a:t>Vishesh</a:t>
            </a:r>
            <a:r>
              <a:rPr lang="en-US" sz="2000" dirty="0"/>
              <a:t> </a:t>
            </a:r>
            <a:r>
              <a:rPr lang="en-US" sz="2000" dirty="0" err="1"/>
              <a:t>Bhojan</a:t>
            </a:r>
            <a:r>
              <a:rPr lang="en-US" sz="2000" dirty="0"/>
              <a:t>). </a:t>
            </a:r>
            <a:endParaRPr lang="en-IN" sz="20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19</a:t>
            </a:fld>
            <a:endParaRPr lang="en-US" altLang="en-US"/>
          </a:p>
        </p:txBody>
      </p:sp>
    </p:spTree>
    <p:extLst>
      <p:ext uri="{BB962C8B-B14F-4D97-AF65-F5344CB8AC3E}">
        <p14:creationId xmlns:p14="http://schemas.microsoft.com/office/powerpoint/2010/main" val="161308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anchor="ctr">
            <a:spAutoFit/>
          </a:bodyPr>
          <a:lstStyle/>
          <a:p>
            <a:pPr eaLnBrk="1" hangingPunct="1"/>
            <a:r>
              <a:rPr lang="en-US" altLang="en-US" sz="3733" b="1" dirty="0">
                <a:solidFill>
                  <a:srgbClr val="FFFFFF"/>
                </a:solidFill>
                <a:latin typeface="Calibri" panose="020F0502020204030204" pitchFamily="34" charset="0"/>
              </a:rPr>
              <a:t>No. of Schools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3403877512"/>
              </p:ext>
            </p:extLst>
          </p:nvPr>
        </p:nvGraphicFramePr>
        <p:xfrm>
          <a:off x="457200" y="1524000"/>
          <a:ext cx="3886200" cy="3962398"/>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547478">
                <a:tc>
                  <a:txBody>
                    <a:bodyPr/>
                    <a:lstStyle/>
                    <a:p>
                      <a:pPr algn="ctr" fontAlgn="b"/>
                      <a:r>
                        <a:rPr lang="en-US" sz="1400" b="0" i="0" u="none" strike="noStrike" dirty="0">
                          <a:solidFill>
                            <a:schemeClr val="bg1"/>
                          </a:solidFill>
                          <a:latin typeface="Calibri"/>
                        </a:rPr>
                        <a:t>Name of UT</a:t>
                      </a:r>
                    </a:p>
                  </a:txBody>
                  <a:tcPr marL="9525" marR="9525" marT="9525" marB="0" anchor="ctr"/>
                </a:tc>
                <a:tc>
                  <a:txBody>
                    <a:bodyPr/>
                    <a:lstStyle/>
                    <a:p>
                      <a:pPr algn="ctr" fontAlgn="b"/>
                      <a:r>
                        <a:rPr lang="en-US" sz="1400" b="0" i="0" u="none" strike="noStrike" dirty="0">
                          <a:solidFill>
                            <a:schemeClr val="bg1"/>
                          </a:solidFill>
                          <a:latin typeface="Calibri"/>
                        </a:rPr>
                        <a:t>PAB Approval</a:t>
                      </a:r>
                    </a:p>
                  </a:txBody>
                  <a:tcPr marL="9525" marR="9525" marT="9525" marB="0" anchor="ctr"/>
                </a:tc>
                <a:tc>
                  <a:txBody>
                    <a:bodyPr/>
                    <a:lstStyle/>
                    <a:p>
                      <a:pPr algn="ctr" fontAlgn="b"/>
                      <a:r>
                        <a:rPr lang="en-US" sz="1400" b="0" i="0" u="none" strike="noStrike">
                          <a:solidFill>
                            <a:schemeClr val="bg1"/>
                          </a:solidFill>
                          <a:latin typeface="Calibri"/>
                        </a:rPr>
                        <a:t>Coverage</a:t>
                      </a:r>
                    </a:p>
                  </a:txBody>
                  <a:tcPr marL="9525" marR="9525" marT="9525" marB="0" anchor="ctr"/>
                </a:tc>
                <a:tc>
                  <a:txBody>
                    <a:bodyPr/>
                    <a:lstStyle/>
                    <a:p>
                      <a:pPr algn="ctr" fontAlgn="b"/>
                      <a:r>
                        <a:rPr lang="en-US" sz="1400" b="0"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val="10000"/>
                  </a:ext>
                </a:extLst>
              </a:tr>
              <a:tr h="547478">
                <a:tc>
                  <a:txBody>
                    <a:bodyPr/>
                    <a:lstStyle/>
                    <a:p>
                      <a:pPr algn="l" fontAlgn="b"/>
                      <a:r>
                        <a:rPr lang="en-US" sz="1200" b="0" i="0" u="none" strike="noStrike" dirty="0">
                          <a:solidFill>
                            <a:srgbClr val="000000"/>
                          </a:solidFill>
                          <a:latin typeface="Calibri"/>
                        </a:rPr>
                        <a:t>A&amp;N Islands</a:t>
                      </a:r>
                    </a:p>
                  </a:txBody>
                  <a:tcPr marL="9525" marR="9525" marT="9525" marB="0" anchor="ctr"/>
                </a:tc>
                <a:tc>
                  <a:txBody>
                    <a:bodyPr/>
                    <a:lstStyle/>
                    <a:p>
                      <a:pPr algn="ctr" fontAlgn="b"/>
                      <a:r>
                        <a:rPr lang="en-US" sz="1400" b="0" i="0" u="none" strike="noStrike">
                          <a:solidFill>
                            <a:srgbClr val="000000"/>
                          </a:solidFill>
                          <a:latin typeface="Calibri"/>
                        </a:rPr>
                        <a:t>332</a:t>
                      </a:r>
                    </a:p>
                  </a:txBody>
                  <a:tcPr marL="9525" marR="9525" marT="9525" marB="0" anchor="ctr"/>
                </a:tc>
                <a:tc>
                  <a:txBody>
                    <a:bodyPr/>
                    <a:lstStyle/>
                    <a:p>
                      <a:pPr algn="ctr" fontAlgn="b"/>
                      <a:r>
                        <a:rPr lang="en-US" sz="1400" b="0" i="0" u="none" strike="noStrike">
                          <a:solidFill>
                            <a:srgbClr val="000000"/>
                          </a:solidFill>
                          <a:latin typeface="Calibri"/>
                        </a:rPr>
                        <a:t>332</a:t>
                      </a:r>
                    </a:p>
                  </a:txBody>
                  <a:tcPr marL="9525" marR="9525" marT="9525" marB="0" anchor="ctr"/>
                </a:tc>
                <a:tc>
                  <a:txBody>
                    <a:bodyPr/>
                    <a:lstStyle/>
                    <a:p>
                      <a:pPr algn="ctr" fontAlgn="b"/>
                      <a:r>
                        <a:rPr lang="en-US" sz="14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1"/>
                  </a:ext>
                </a:extLst>
              </a:tr>
              <a:tr h="547478">
                <a:tc>
                  <a:txBody>
                    <a:bodyPr/>
                    <a:lstStyle/>
                    <a:p>
                      <a:pPr algn="l" fontAlgn="b"/>
                      <a:r>
                        <a:rPr lang="en-US" sz="1200" b="0" i="0" u="none" strike="noStrike" dirty="0">
                          <a:solidFill>
                            <a:srgbClr val="000000"/>
                          </a:solidFill>
                          <a:latin typeface="Calibri"/>
                        </a:rPr>
                        <a:t>Chandigarh</a:t>
                      </a:r>
                    </a:p>
                  </a:txBody>
                  <a:tcPr marL="9525" marR="9525" marT="9525" marB="0" anchor="ctr"/>
                </a:tc>
                <a:tc>
                  <a:txBody>
                    <a:bodyPr/>
                    <a:lstStyle/>
                    <a:p>
                      <a:pPr algn="ctr" fontAlgn="b"/>
                      <a:r>
                        <a:rPr lang="en-US" sz="1400" b="0" i="0" u="none" strike="noStrike">
                          <a:solidFill>
                            <a:srgbClr val="000000"/>
                          </a:solidFill>
                          <a:latin typeface="Calibri"/>
                        </a:rPr>
                        <a:t>123</a:t>
                      </a:r>
                    </a:p>
                  </a:txBody>
                  <a:tcPr marL="9525" marR="9525" marT="9525" marB="0" anchor="ctr"/>
                </a:tc>
                <a:tc>
                  <a:txBody>
                    <a:bodyPr/>
                    <a:lstStyle/>
                    <a:p>
                      <a:pPr algn="ctr" fontAlgn="b"/>
                      <a:r>
                        <a:rPr lang="en-US" sz="1400" b="0" i="0" u="none" strike="noStrike">
                          <a:solidFill>
                            <a:srgbClr val="000000"/>
                          </a:solidFill>
                          <a:latin typeface="Calibri"/>
                        </a:rPr>
                        <a:t>123</a:t>
                      </a:r>
                    </a:p>
                  </a:txBody>
                  <a:tcPr marL="9525" marR="9525" marT="9525" marB="0" anchor="ctr"/>
                </a:tc>
                <a:tc>
                  <a:txBody>
                    <a:bodyPr/>
                    <a:lstStyle/>
                    <a:p>
                      <a:pPr algn="ctr" fontAlgn="b"/>
                      <a:r>
                        <a:rPr lang="en-US" sz="14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2"/>
                  </a:ext>
                </a:extLst>
              </a:tr>
              <a:tr h="408336">
                <a:tc>
                  <a:txBody>
                    <a:bodyPr/>
                    <a:lstStyle/>
                    <a:p>
                      <a:pPr algn="l" fontAlgn="b"/>
                      <a:r>
                        <a:rPr lang="en-US" sz="1200" b="0" i="0" u="none" strike="noStrike" dirty="0">
                          <a:solidFill>
                            <a:srgbClr val="000000"/>
                          </a:solidFill>
                          <a:latin typeface="Calibri"/>
                        </a:rPr>
                        <a:t>Dadra</a:t>
                      </a:r>
                      <a:r>
                        <a:rPr lang="en-US" sz="1200" b="0" i="0" u="none" strike="noStrike" baseline="0" dirty="0">
                          <a:solidFill>
                            <a:srgbClr val="000000"/>
                          </a:solidFill>
                          <a:latin typeface="Calibri"/>
                        </a:rPr>
                        <a:t> &amp; </a:t>
                      </a:r>
                      <a:r>
                        <a:rPr lang="en-US" sz="1200" b="0" i="0" u="none" strike="noStrike" dirty="0">
                          <a:solidFill>
                            <a:srgbClr val="000000"/>
                          </a:solidFill>
                          <a:latin typeface="Calibri"/>
                        </a:rPr>
                        <a:t>Nagar Haveli</a:t>
                      </a:r>
                    </a:p>
                  </a:txBody>
                  <a:tcPr marL="9525" marR="9525" marT="9525" marB="0" anchor="ctr"/>
                </a:tc>
                <a:tc>
                  <a:txBody>
                    <a:bodyPr/>
                    <a:lstStyle/>
                    <a:p>
                      <a:pPr algn="ctr" fontAlgn="b"/>
                      <a:r>
                        <a:rPr lang="en-US" sz="1400" b="0" i="0" u="none" strike="noStrike">
                          <a:solidFill>
                            <a:srgbClr val="000000"/>
                          </a:solidFill>
                          <a:latin typeface="Calibri"/>
                        </a:rPr>
                        <a:t>280</a:t>
                      </a:r>
                    </a:p>
                  </a:txBody>
                  <a:tcPr marL="9525" marR="9525" marT="9525" marB="0" anchor="ctr"/>
                </a:tc>
                <a:tc>
                  <a:txBody>
                    <a:bodyPr/>
                    <a:lstStyle/>
                    <a:p>
                      <a:pPr algn="ctr" fontAlgn="b"/>
                      <a:r>
                        <a:rPr lang="en-US" sz="1400" b="0" i="0" u="none" strike="noStrike">
                          <a:solidFill>
                            <a:srgbClr val="000000"/>
                          </a:solidFill>
                          <a:latin typeface="Calibri"/>
                        </a:rPr>
                        <a:t>280</a:t>
                      </a:r>
                    </a:p>
                  </a:txBody>
                  <a:tcPr marL="9525" marR="9525" marT="9525" marB="0" anchor="ctr"/>
                </a:tc>
                <a:tc>
                  <a:txBody>
                    <a:bodyPr/>
                    <a:lstStyle/>
                    <a:p>
                      <a:pPr algn="ctr" fontAlgn="b"/>
                      <a:r>
                        <a:rPr lang="en-US" sz="14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val="10003"/>
                  </a:ext>
                </a:extLst>
              </a:tr>
              <a:tr h="408336">
                <a:tc>
                  <a:txBody>
                    <a:bodyPr/>
                    <a:lstStyle/>
                    <a:p>
                      <a:pPr algn="l" fontAlgn="b"/>
                      <a:r>
                        <a:rPr lang="en-US" sz="1200" b="0" i="0" u="none" strike="noStrike" dirty="0">
                          <a:solidFill>
                            <a:srgbClr val="000000"/>
                          </a:solidFill>
                          <a:latin typeface="Calibri"/>
                        </a:rPr>
                        <a:t>Daman</a:t>
                      </a:r>
                      <a:r>
                        <a:rPr lang="en-US" sz="1200" b="0" i="0" u="none" strike="noStrike" baseline="0" dirty="0">
                          <a:solidFill>
                            <a:srgbClr val="000000"/>
                          </a:solidFill>
                          <a:latin typeface="Calibri"/>
                        </a:rPr>
                        <a:t> &amp; Diu</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400" b="0" i="0" u="none" strike="noStrike" dirty="0">
                          <a:solidFill>
                            <a:srgbClr val="000000"/>
                          </a:solidFill>
                          <a:latin typeface="Calibri"/>
                        </a:rPr>
                        <a:t>96</a:t>
                      </a:r>
                    </a:p>
                  </a:txBody>
                  <a:tcPr marL="9525" marR="9525" marT="9525" marB="0" anchor="ctr"/>
                </a:tc>
                <a:tc>
                  <a:txBody>
                    <a:bodyPr/>
                    <a:lstStyle/>
                    <a:p>
                      <a:pPr algn="ctr" fontAlgn="b"/>
                      <a:r>
                        <a:rPr lang="en-US" sz="1400" b="0" i="0" u="none" strike="noStrike" dirty="0">
                          <a:solidFill>
                            <a:srgbClr val="000000"/>
                          </a:solidFill>
                          <a:latin typeface="Calibri"/>
                        </a:rPr>
                        <a:t>94</a:t>
                      </a:r>
                    </a:p>
                  </a:txBody>
                  <a:tcPr marL="9525" marR="9525" marT="9525" marB="0" anchor="ctr"/>
                </a:tc>
                <a:tc>
                  <a:txBody>
                    <a:bodyPr/>
                    <a:lstStyle/>
                    <a:p>
                      <a:pPr algn="ctr" fontAlgn="b"/>
                      <a:r>
                        <a:rPr lang="en-US" sz="1400" b="0" i="0" u="none" strike="noStrike" dirty="0">
                          <a:solidFill>
                            <a:srgbClr val="000000"/>
                          </a:solidFill>
                          <a:latin typeface="Calibri"/>
                        </a:rPr>
                        <a:t>98%</a:t>
                      </a:r>
                    </a:p>
                  </a:txBody>
                  <a:tcPr marL="9525" marR="9525" marT="9525" marB="0" anchor="ctr"/>
                </a:tc>
                <a:extLst>
                  <a:ext uri="{0D108BD9-81ED-4DB2-BD59-A6C34878D82A}">
                    <a16:rowId xmlns:a16="http://schemas.microsoft.com/office/drawing/2014/main" val="10004"/>
                  </a:ext>
                </a:extLst>
              </a:tr>
              <a:tr h="408336">
                <a:tc>
                  <a:txBody>
                    <a:bodyPr/>
                    <a:lstStyle/>
                    <a:p>
                      <a:pPr algn="l" fontAlgn="b"/>
                      <a:r>
                        <a:rPr lang="en-US" sz="1200" b="0" i="0" u="none" strike="noStrike" dirty="0">
                          <a:solidFill>
                            <a:srgbClr val="000000"/>
                          </a:solidFill>
                          <a:latin typeface="Calibri"/>
                        </a:rPr>
                        <a:t>Delhi</a:t>
                      </a:r>
                    </a:p>
                  </a:txBody>
                  <a:tcPr marL="9525" marR="9525" marT="9525" marB="0" anchor="ctr"/>
                </a:tc>
                <a:tc>
                  <a:txBody>
                    <a:bodyPr/>
                    <a:lstStyle/>
                    <a:p>
                      <a:pPr algn="ctr" fontAlgn="b"/>
                      <a:r>
                        <a:rPr lang="en-US" sz="1400" b="0" i="0" u="none" strike="noStrike" dirty="0">
                          <a:solidFill>
                            <a:srgbClr val="000000"/>
                          </a:solidFill>
                          <a:latin typeface="Calibri"/>
                        </a:rPr>
                        <a:t>2973</a:t>
                      </a:r>
                    </a:p>
                  </a:txBody>
                  <a:tcPr marL="9525" marR="9525" marT="9525" marB="0" anchor="ctr"/>
                </a:tc>
                <a:tc>
                  <a:txBody>
                    <a:bodyPr/>
                    <a:lstStyle/>
                    <a:p>
                      <a:pPr algn="ctr" fontAlgn="b"/>
                      <a:r>
                        <a:rPr lang="en-US" sz="1400" b="0" i="0" u="none" strike="noStrike" dirty="0">
                          <a:solidFill>
                            <a:srgbClr val="000000"/>
                          </a:solidFill>
                          <a:latin typeface="Calibri"/>
                        </a:rPr>
                        <a:t>2973</a:t>
                      </a:r>
                    </a:p>
                  </a:txBody>
                  <a:tcPr marL="9525" marR="9525" marT="9525" marB="0" anchor="ctr"/>
                </a:tc>
                <a:tc>
                  <a:txBody>
                    <a:bodyPr/>
                    <a:lstStyle/>
                    <a:p>
                      <a:pPr algn="ctr" fontAlgn="b"/>
                      <a:r>
                        <a:rPr lang="en-US" sz="14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5"/>
                  </a:ext>
                </a:extLst>
              </a:tr>
              <a:tr h="547478">
                <a:tc>
                  <a:txBody>
                    <a:bodyPr/>
                    <a:lstStyle/>
                    <a:p>
                      <a:pPr algn="l" fontAlgn="b"/>
                      <a:r>
                        <a:rPr lang="en-US" sz="1200" b="0" i="0" u="none" strike="noStrike" dirty="0">
                          <a:solidFill>
                            <a:srgbClr val="000000"/>
                          </a:solidFill>
                          <a:latin typeface="Calibri"/>
                        </a:rPr>
                        <a:t>Lakshadweep</a:t>
                      </a:r>
                    </a:p>
                  </a:txBody>
                  <a:tcPr marL="9525" marR="9525" marT="9525" marB="0" anchor="ctr"/>
                </a:tc>
                <a:tc>
                  <a:txBody>
                    <a:bodyPr/>
                    <a:lstStyle/>
                    <a:p>
                      <a:pPr algn="ctr" fontAlgn="b"/>
                      <a:r>
                        <a:rPr lang="en-US" sz="1400" b="0" i="0" u="none" strike="noStrike">
                          <a:solidFill>
                            <a:srgbClr val="000000"/>
                          </a:solidFill>
                          <a:latin typeface="Calibri"/>
                        </a:rPr>
                        <a:t>39</a:t>
                      </a:r>
                    </a:p>
                  </a:txBody>
                  <a:tcPr marL="9525" marR="9525" marT="9525" marB="0" anchor="ctr"/>
                </a:tc>
                <a:tc>
                  <a:txBody>
                    <a:bodyPr/>
                    <a:lstStyle/>
                    <a:p>
                      <a:pPr algn="ctr" fontAlgn="b"/>
                      <a:r>
                        <a:rPr lang="en-US" sz="1400" b="0" i="0" u="none" strike="noStrike" dirty="0">
                          <a:solidFill>
                            <a:srgbClr val="000000"/>
                          </a:solidFill>
                          <a:latin typeface="Calibri"/>
                        </a:rPr>
                        <a:t>39</a:t>
                      </a:r>
                    </a:p>
                  </a:txBody>
                  <a:tcPr marL="9525" marR="9525" marT="9525" marB="0" anchor="ctr"/>
                </a:tc>
                <a:tc>
                  <a:txBody>
                    <a:bodyPr/>
                    <a:lstStyle/>
                    <a:p>
                      <a:pPr algn="ctr" fontAlgn="b"/>
                      <a:r>
                        <a:rPr lang="en-US" sz="14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6"/>
                  </a:ext>
                </a:extLst>
              </a:tr>
              <a:tr h="547478">
                <a:tc>
                  <a:txBody>
                    <a:bodyPr/>
                    <a:lstStyle/>
                    <a:p>
                      <a:pPr algn="l" fontAlgn="b"/>
                      <a:r>
                        <a:rPr lang="en-US" sz="1200" b="0" i="0" u="none" strike="noStrike" dirty="0" err="1">
                          <a:solidFill>
                            <a:srgbClr val="000000"/>
                          </a:solidFill>
                          <a:latin typeface="Calibri"/>
                        </a:rPr>
                        <a:t>Puducherry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400" b="0" i="0" u="none" strike="noStrike">
                          <a:solidFill>
                            <a:srgbClr val="000000"/>
                          </a:solidFill>
                          <a:latin typeface="Calibri"/>
                        </a:rPr>
                        <a:t>431</a:t>
                      </a:r>
                    </a:p>
                  </a:txBody>
                  <a:tcPr marL="9525" marR="9525" marT="9525" marB="0" anchor="ctr"/>
                </a:tc>
                <a:tc>
                  <a:txBody>
                    <a:bodyPr/>
                    <a:lstStyle/>
                    <a:p>
                      <a:pPr algn="ctr" fontAlgn="b"/>
                      <a:r>
                        <a:rPr lang="en-US" sz="1400" b="0" i="0" u="none" strike="noStrike" dirty="0">
                          <a:solidFill>
                            <a:srgbClr val="000000"/>
                          </a:solidFill>
                          <a:latin typeface="Calibri"/>
                        </a:rPr>
                        <a:t>429</a:t>
                      </a:r>
                    </a:p>
                  </a:txBody>
                  <a:tcPr marL="9525" marR="9525" marT="9525" marB="0" anchor="ctr"/>
                </a:tc>
                <a:tc>
                  <a:txBody>
                    <a:bodyPr/>
                    <a:lstStyle/>
                    <a:p>
                      <a:pPr algn="ctr" fontAlgn="b"/>
                      <a:r>
                        <a:rPr lang="en-US" sz="14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a:t>
            </a:fld>
            <a:endParaRPr lang="en-US" altLang="en-US"/>
          </a:p>
        </p:txBody>
      </p:sp>
      <p:graphicFrame>
        <p:nvGraphicFramePr>
          <p:cNvPr id="8" name="Chart 7"/>
          <p:cNvGraphicFramePr/>
          <p:nvPr/>
        </p:nvGraphicFramePr>
        <p:xfrm>
          <a:off x="4572000" y="1371600"/>
          <a:ext cx="4572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95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a:extLst>
              <a:ext uri="{FF2B5EF4-FFF2-40B4-BE49-F238E27FC236}">
                <a16:creationId xmlns:a16="http://schemas.microsoft.com/office/drawing/2014/main" id="{F3EA3D73-C7E4-4A30-8DDB-2C53423773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0188BF50-EF80-417B-B22B-5DC53B49B62C}"/>
              </a:ext>
            </a:extLst>
          </p:cNvPr>
          <p:cNvSpPr/>
          <p:nvPr/>
        </p:nvSpPr>
        <p:spPr>
          <a:xfrm>
            <a:off x="3352800" y="802218"/>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3" name="Oval 12">
            <a:extLst>
              <a:ext uri="{FF2B5EF4-FFF2-40B4-BE49-F238E27FC236}">
                <a16:creationId xmlns:a16="http://schemas.microsoft.com/office/drawing/2014/main" id="{21381112-FF78-4058-B357-023DFA4F4DF1}"/>
              </a:ext>
            </a:extLst>
          </p:cNvPr>
          <p:cNvSpPr/>
          <p:nvPr/>
        </p:nvSpPr>
        <p:spPr>
          <a:xfrm>
            <a:off x="3694114" y="1712385"/>
            <a:ext cx="369887"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4" name="Oval 13">
            <a:extLst>
              <a:ext uri="{FF2B5EF4-FFF2-40B4-BE49-F238E27FC236}">
                <a16:creationId xmlns:a16="http://schemas.microsoft.com/office/drawing/2014/main" id="{4F228A42-ACA6-4336-A964-EF87F3AF315D}"/>
              </a:ext>
            </a:extLst>
          </p:cNvPr>
          <p:cNvSpPr/>
          <p:nvPr/>
        </p:nvSpPr>
        <p:spPr>
          <a:xfrm>
            <a:off x="4041775" y="2616200"/>
            <a:ext cx="369888" cy="4931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5" name="Oval 14">
            <a:extLst>
              <a:ext uri="{FF2B5EF4-FFF2-40B4-BE49-F238E27FC236}">
                <a16:creationId xmlns:a16="http://schemas.microsoft.com/office/drawing/2014/main" id="{CC592BBE-D626-4354-8F61-71513B47628F}"/>
              </a:ext>
            </a:extLst>
          </p:cNvPr>
          <p:cNvSpPr/>
          <p:nvPr/>
        </p:nvSpPr>
        <p:spPr>
          <a:xfrm>
            <a:off x="4267200" y="36470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6" name="Oval 15">
            <a:extLst>
              <a:ext uri="{FF2B5EF4-FFF2-40B4-BE49-F238E27FC236}">
                <a16:creationId xmlns:a16="http://schemas.microsoft.com/office/drawing/2014/main" id="{3C32566B-2710-485D-9C55-1FAE4D090080}"/>
              </a:ext>
            </a:extLst>
          </p:cNvPr>
          <p:cNvSpPr/>
          <p:nvPr/>
        </p:nvSpPr>
        <p:spPr>
          <a:xfrm>
            <a:off x="4495800" y="4561419"/>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7" name="Oval 16">
            <a:extLst>
              <a:ext uri="{FF2B5EF4-FFF2-40B4-BE49-F238E27FC236}">
                <a16:creationId xmlns:a16="http://schemas.microsoft.com/office/drawing/2014/main" id="{DDDF1C5E-7B2D-467D-A125-602A92B4D805}"/>
              </a:ext>
            </a:extLst>
          </p:cNvPr>
          <p:cNvSpPr/>
          <p:nvPr/>
        </p:nvSpPr>
        <p:spPr>
          <a:xfrm>
            <a:off x="4800600" y="54758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8" name="TextBox 17">
            <a:extLst>
              <a:ext uri="{FF2B5EF4-FFF2-40B4-BE49-F238E27FC236}">
                <a16:creationId xmlns:a16="http://schemas.microsoft.com/office/drawing/2014/main" id="{DE0F21E4-0298-4233-B60D-9DBF9F17CB57}"/>
              </a:ext>
            </a:extLst>
          </p:cNvPr>
          <p:cNvSpPr txBox="1"/>
          <p:nvPr/>
        </p:nvSpPr>
        <p:spPr>
          <a:xfrm>
            <a:off x="3425825" y="848784"/>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1</a:t>
            </a:r>
          </a:p>
        </p:txBody>
      </p:sp>
      <p:sp>
        <p:nvSpPr>
          <p:cNvPr id="19" name="TextBox 18">
            <a:extLst>
              <a:ext uri="{FF2B5EF4-FFF2-40B4-BE49-F238E27FC236}">
                <a16:creationId xmlns:a16="http://schemas.microsoft.com/office/drawing/2014/main" id="{96C4999E-B439-4C0D-83A9-9EAA64A694BC}"/>
              </a:ext>
            </a:extLst>
          </p:cNvPr>
          <p:cNvSpPr txBox="1"/>
          <p:nvPr/>
        </p:nvSpPr>
        <p:spPr>
          <a:xfrm>
            <a:off x="3756025" y="1708152"/>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2</a:t>
            </a:r>
          </a:p>
        </p:txBody>
      </p:sp>
      <p:sp>
        <p:nvSpPr>
          <p:cNvPr id="20" name="TextBox 19">
            <a:extLst>
              <a:ext uri="{FF2B5EF4-FFF2-40B4-BE49-F238E27FC236}">
                <a16:creationId xmlns:a16="http://schemas.microsoft.com/office/drawing/2014/main" id="{7A193569-78F2-4DB9-A6A2-647E53EC94E6}"/>
              </a:ext>
            </a:extLst>
          </p:cNvPr>
          <p:cNvSpPr txBox="1"/>
          <p:nvPr/>
        </p:nvSpPr>
        <p:spPr>
          <a:xfrm>
            <a:off x="4103688" y="2616201"/>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3</a:t>
            </a:r>
          </a:p>
        </p:txBody>
      </p:sp>
      <p:sp>
        <p:nvSpPr>
          <p:cNvPr id="21" name="TextBox 20">
            <a:extLst>
              <a:ext uri="{FF2B5EF4-FFF2-40B4-BE49-F238E27FC236}">
                <a16:creationId xmlns:a16="http://schemas.microsoft.com/office/drawing/2014/main" id="{E6781723-929F-4186-BFE7-9BA49A287C41}"/>
              </a:ext>
            </a:extLst>
          </p:cNvPr>
          <p:cNvSpPr txBox="1"/>
          <p:nvPr/>
        </p:nvSpPr>
        <p:spPr>
          <a:xfrm>
            <a:off x="4343400" y="3693585"/>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4</a:t>
            </a:r>
          </a:p>
        </p:txBody>
      </p:sp>
      <p:sp>
        <p:nvSpPr>
          <p:cNvPr id="22" name="TextBox 21">
            <a:extLst>
              <a:ext uri="{FF2B5EF4-FFF2-40B4-BE49-F238E27FC236}">
                <a16:creationId xmlns:a16="http://schemas.microsoft.com/office/drawing/2014/main" id="{42886D0B-141A-46E9-A6A3-71A306E8CBD4}"/>
              </a:ext>
            </a:extLst>
          </p:cNvPr>
          <p:cNvSpPr txBox="1"/>
          <p:nvPr/>
        </p:nvSpPr>
        <p:spPr>
          <a:xfrm>
            <a:off x="4572000" y="4607985"/>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5</a:t>
            </a:r>
          </a:p>
        </p:txBody>
      </p:sp>
      <p:sp>
        <p:nvSpPr>
          <p:cNvPr id="23" name="TextBox 22">
            <a:extLst>
              <a:ext uri="{FF2B5EF4-FFF2-40B4-BE49-F238E27FC236}">
                <a16:creationId xmlns:a16="http://schemas.microsoft.com/office/drawing/2014/main" id="{5120D0DF-C410-429C-B465-CB19FDB4C8B0}"/>
              </a:ext>
            </a:extLst>
          </p:cNvPr>
          <p:cNvSpPr txBox="1"/>
          <p:nvPr/>
        </p:nvSpPr>
        <p:spPr>
          <a:xfrm>
            <a:off x="4876800" y="5461001"/>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6</a:t>
            </a:r>
          </a:p>
        </p:txBody>
      </p:sp>
      <p:sp>
        <p:nvSpPr>
          <p:cNvPr id="24" name="TextBox 23">
            <a:extLst>
              <a:ext uri="{FF2B5EF4-FFF2-40B4-BE49-F238E27FC236}">
                <a16:creationId xmlns:a16="http://schemas.microsoft.com/office/drawing/2014/main" id="{158E2F6C-A7AA-436B-9130-2933294359A1}"/>
              </a:ext>
            </a:extLst>
          </p:cNvPr>
          <p:cNvSpPr txBox="1"/>
          <p:nvPr/>
        </p:nvSpPr>
        <p:spPr>
          <a:xfrm>
            <a:off x="4743013" y="3524692"/>
            <a:ext cx="4176713" cy="666975"/>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Graphical dashboard: Reports are generated and displayed online</a:t>
            </a:r>
          </a:p>
        </p:txBody>
      </p:sp>
      <p:sp>
        <p:nvSpPr>
          <p:cNvPr id="25" name="TextBox 24">
            <a:extLst>
              <a:ext uri="{FF2B5EF4-FFF2-40B4-BE49-F238E27FC236}">
                <a16:creationId xmlns:a16="http://schemas.microsoft.com/office/drawing/2014/main" id="{FD2D0AA2-8D17-490A-8223-1FC3E861AB1C}"/>
              </a:ext>
            </a:extLst>
          </p:cNvPr>
          <p:cNvSpPr txBox="1"/>
          <p:nvPr/>
        </p:nvSpPr>
        <p:spPr>
          <a:xfrm>
            <a:off x="4951240" y="4567865"/>
            <a:ext cx="4176714" cy="666975"/>
          </a:xfrm>
          <a:prstGeom prst="rect">
            <a:avLst/>
          </a:prstGeom>
          <a:noFill/>
        </p:spPr>
        <p:txBody>
          <a:bodyPr wrap="square" lIns="91439" tIns="45719" rIns="91439" bIns="45719">
            <a:spAutoFit/>
          </a:bodyPr>
          <a:lstStyle/>
          <a:p>
            <a:pPr defTabSz="914354">
              <a:defRPr/>
            </a:pPr>
            <a:r>
              <a:rPr lang="en-IN" sz="1867" b="1" dirty="0">
                <a:solidFill>
                  <a:prstClr val="black"/>
                </a:solidFill>
                <a:latin typeface="Calibri"/>
              </a:rPr>
              <a:t>Drill down reports from State to school level are available </a:t>
            </a:r>
          </a:p>
        </p:txBody>
      </p:sp>
      <p:sp>
        <p:nvSpPr>
          <p:cNvPr id="27" name="TextBox 26">
            <a:extLst>
              <a:ext uri="{FF2B5EF4-FFF2-40B4-BE49-F238E27FC236}">
                <a16:creationId xmlns:a16="http://schemas.microsoft.com/office/drawing/2014/main" id="{ED0874A7-3EA4-408B-9A6D-544F7DA4B490}"/>
              </a:ext>
            </a:extLst>
          </p:cNvPr>
          <p:cNvSpPr txBox="1"/>
          <p:nvPr/>
        </p:nvSpPr>
        <p:spPr>
          <a:xfrm>
            <a:off x="5410201" y="5461001"/>
            <a:ext cx="3095625" cy="1241620"/>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Daily email alerts are sent to States and UTs level regarding implementation of AMS.</a:t>
            </a:r>
          </a:p>
        </p:txBody>
      </p:sp>
      <p:sp>
        <p:nvSpPr>
          <p:cNvPr id="28" name="TextBox 27">
            <a:extLst>
              <a:ext uri="{FF2B5EF4-FFF2-40B4-BE49-F238E27FC236}">
                <a16:creationId xmlns:a16="http://schemas.microsoft.com/office/drawing/2014/main" id="{0F3EA473-E432-4BC3-8466-8791774D27E1}"/>
              </a:ext>
            </a:extLst>
          </p:cNvPr>
          <p:cNvSpPr txBox="1"/>
          <p:nvPr/>
        </p:nvSpPr>
        <p:spPr>
          <a:xfrm>
            <a:off x="4462132" y="2578388"/>
            <a:ext cx="4511675" cy="954298"/>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States/UTs are using various technologies (SMS/ IVRS/ Mobile App) for daily data collection.</a:t>
            </a:r>
          </a:p>
        </p:txBody>
      </p:sp>
      <p:sp>
        <p:nvSpPr>
          <p:cNvPr id="41" name="TextBox 40">
            <a:extLst>
              <a:ext uri="{FF2B5EF4-FFF2-40B4-BE49-F238E27FC236}">
                <a16:creationId xmlns:a16="http://schemas.microsoft.com/office/drawing/2014/main" id="{2AE6C239-99D2-4381-A7C4-309BD30C3036}"/>
              </a:ext>
            </a:extLst>
          </p:cNvPr>
          <p:cNvSpPr txBox="1"/>
          <p:nvPr/>
        </p:nvSpPr>
        <p:spPr>
          <a:xfrm>
            <a:off x="8694047" y="6541082"/>
            <a:ext cx="285750" cy="280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7624" tIns="47624" rIns="47624" bIns="47624" spcCol="28574" anchor="ctr">
            <a:spAutoFit/>
          </a:bodyPr>
          <a:lstStyle/>
          <a:p>
            <a:pPr algn="ctr" defTabSz="546073">
              <a:defRPr/>
            </a:pPr>
            <a:fld id="{DC410ADC-4AB5-47E5-BD1A-C025A3356C8B}" type="slidenum">
              <a:rPr lang="en-IN" sz="1200">
                <a:solidFill>
                  <a:srgbClr val="009DE0"/>
                </a:solidFill>
                <a:ea typeface="Lato" panose="020F0502020204030203" pitchFamily="34" charset="0"/>
                <a:sym typeface="Gill Sans"/>
              </a:rPr>
              <a:pPr algn="ctr" defTabSz="546073">
                <a:defRPr/>
              </a:pPr>
              <a:t>20</a:t>
            </a:fld>
            <a:endParaRPr lang="en-IN" sz="1200" dirty="0">
              <a:solidFill>
                <a:srgbClr val="009DE0"/>
              </a:solidFill>
              <a:ea typeface="Lato" panose="020F0502020204030203" pitchFamily="34" charset="0"/>
              <a:sym typeface="Gill Sans"/>
            </a:endParaRPr>
          </a:p>
        </p:txBody>
      </p:sp>
      <p:pic>
        <p:nvPicPr>
          <p:cNvPr id="36884" name="Picture 2" descr="E:\MDM\MIS\MIS_JS_18.12.2014\MIS1.jpeg">
            <a:extLst>
              <a:ext uri="{FF2B5EF4-FFF2-40B4-BE49-F238E27FC236}">
                <a16:creationId xmlns:a16="http://schemas.microsoft.com/office/drawing/2014/main" id="{1749BD85-2876-4BE7-B6E8-ED58E59F11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288"/>
          <a:stretch>
            <a:fillRect/>
          </a:stretch>
        </p:blipFill>
        <p:spPr bwMode="auto">
          <a:xfrm rot="1211856">
            <a:off x="436564" y="2446868"/>
            <a:ext cx="3457575" cy="34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Title 1">
            <a:extLst>
              <a:ext uri="{FF2B5EF4-FFF2-40B4-BE49-F238E27FC236}">
                <a16:creationId xmlns:a16="http://schemas.microsoft.com/office/drawing/2014/main" id="{07BF3B0C-6D15-48FD-A35B-77869851CFBB}"/>
              </a:ext>
            </a:extLst>
          </p:cNvPr>
          <p:cNvSpPr txBox="1">
            <a:spLocks/>
          </p:cNvSpPr>
          <p:nvPr/>
        </p:nvSpPr>
        <p:spPr bwMode="auto">
          <a:xfrm>
            <a:off x="0" y="-9542"/>
            <a:ext cx="9144000" cy="666786"/>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lnSpc>
                <a:spcPct val="100000"/>
              </a:lnSpc>
              <a:spcBef>
                <a:spcPct val="0"/>
              </a:spcBef>
              <a:buFontTx/>
              <a:buNone/>
            </a:pPr>
            <a:r>
              <a:rPr lang="en-US" altLang="en-US" sz="3733" b="1">
                <a:solidFill>
                  <a:srgbClr val="FFFFFF"/>
                </a:solidFill>
              </a:rPr>
              <a:t>Automated Monitoring System</a:t>
            </a:r>
          </a:p>
        </p:txBody>
      </p:sp>
      <p:sp>
        <p:nvSpPr>
          <p:cNvPr id="36887" name="TextBox 25">
            <a:extLst>
              <a:ext uri="{FF2B5EF4-FFF2-40B4-BE49-F238E27FC236}">
                <a16:creationId xmlns:a16="http://schemas.microsoft.com/office/drawing/2014/main" id="{63049361-34EF-44E8-88A3-4FE697C7EA6E}"/>
              </a:ext>
            </a:extLst>
          </p:cNvPr>
          <p:cNvSpPr txBox="1">
            <a:spLocks noChangeArrowheads="1"/>
          </p:cNvSpPr>
          <p:nvPr/>
        </p:nvSpPr>
        <p:spPr bwMode="auto">
          <a:xfrm>
            <a:off x="3862277" y="853415"/>
            <a:ext cx="4511675" cy="6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67" b="1" dirty="0">
                <a:solidFill>
                  <a:srgbClr val="000000"/>
                </a:solidFill>
                <a:latin typeface="Calibri" panose="020F0502020204030204" pitchFamily="34" charset="0"/>
              </a:rPr>
              <a:t>AMS is used to monitor MDMS on real time basis. </a:t>
            </a:r>
            <a:endParaRPr lang="en-IN" altLang="en-US" sz="1867" b="1" dirty="0">
              <a:solidFill>
                <a:srgbClr val="000000"/>
              </a:solidFill>
              <a:latin typeface="Calibri" panose="020F0502020204030204" pitchFamily="34" charset="0"/>
            </a:endParaRPr>
          </a:p>
        </p:txBody>
      </p:sp>
      <p:sp>
        <p:nvSpPr>
          <p:cNvPr id="2" name="Rectangle 1">
            <a:extLst>
              <a:ext uri="{FF2B5EF4-FFF2-40B4-BE49-F238E27FC236}">
                <a16:creationId xmlns:a16="http://schemas.microsoft.com/office/drawing/2014/main" id="{5D58320D-ACCC-42F0-AA65-20752826873B}"/>
              </a:ext>
            </a:extLst>
          </p:cNvPr>
          <p:cNvSpPr/>
          <p:nvPr/>
        </p:nvSpPr>
        <p:spPr>
          <a:xfrm>
            <a:off x="4136073" y="1702345"/>
            <a:ext cx="4843724" cy="646331"/>
          </a:xfrm>
          <a:prstGeom prst="rect">
            <a:avLst/>
          </a:prstGeom>
        </p:spPr>
        <p:txBody>
          <a:bodyPr wrap="square">
            <a:spAutoFit/>
          </a:bodyPr>
          <a:lstStyle/>
          <a:p>
            <a:r>
              <a:rPr lang="en-US" altLang="en-US" b="1" dirty="0">
                <a:solidFill>
                  <a:srgbClr val="000000"/>
                </a:solidFill>
                <a:latin typeface="Calibri" panose="020F0502020204030204" pitchFamily="34" charset="0"/>
              </a:rPr>
              <a:t>Schools need to share the daily data on number of meals and reasons if meals are not served.</a:t>
            </a:r>
            <a:endParaRPr lang="en-IN" dirty="0"/>
          </a:p>
        </p:txBody>
      </p:sp>
      <p:sp>
        <p:nvSpPr>
          <p:cNvPr id="26" name="Slide Number Placeholder 25"/>
          <p:cNvSpPr>
            <a:spLocks noGrp="1"/>
          </p:cNvSpPr>
          <p:nvPr>
            <p:ph type="sldNum" sz="quarter" idx="12"/>
          </p:nvPr>
        </p:nvSpPr>
        <p:spPr/>
        <p:txBody>
          <a:bodyPr/>
          <a:lstStyle/>
          <a:p>
            <a:pPr>
              <a:defRPr/>
            </a:pPr>
            <a:fld id="{C2BBF370-5D37-4530-94DD-378E3D7E8F84}"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E61A6405-B9ED-4943-AEA9-440934F7FF64}"/>
              </a:ext>
            </a:extLst>
          </p:cNvPr>
          <p:cNvGraphicFramePr>
            <a:graphicFrameLocks noGrp="1"/>
          </p:cNvGraphicFramePr>
          <p:nvPr>
            <p:ph idx="1"/>
            <p:extLst>
              <p:ext uri="{D42A27DB-BD31-4B8C-83A1-F6EECF244321}">
                <p14:modId xmlns:p14="http://schemas.microsoft.com/office/powerpoint/2010/main" val="1968144409"/>
              </p:ext>
            </p:extLst>
          </p:nvPr>
        </p:nvGraphicFramePr>
        <p:xfrm>
          <a:off x="714348" y="1142984"/>
          <a:ext cx="7886700" cy="4825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A39217FF-6C1A-4C7C-ADB3-B4B07E5577E3}"/>
              </a:ext>
            </a:extLst>
          </p:cNvPr>
          <p:cNvSpPr txBox="1">
            <a:spLocks/>
          </p:cNvSpPr>
          <p:nvPr/>
        </p:nvSpPr>
        <p:spPr>
          <a:xfrm>
            <a:off x="0" y="9526"/>
            <a:ext cx="9144000" cy="666786"/>
          </a:xfrm>
          <a:prstGeom prst="rect">
            <a:avLst/>
          </a:prstGeom>
          <a:solidFill>
            <a:srgbClr val="558ED5"/>
          </a:solidFill>
          <a:ln>
            <a:noFill/>
          </a:ln>
        </p:spPr>
        <p:txBody>
          <a:bodyPr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N" altLang="en-US" sz="3733" b="1" dirty="0">
                <a:solidFill>
                  <a:srgbClr val="FFFFFF"/>
                </a:solidFill>
                <a:latin typeface="Calibri" panose="020F0502020204030204" pitchFamily="34" charset="0"/>
                <a:ea typeface="+mn-ea"/>
                <a:cs typeface="+mn-cs"/>
              </a:rPr>
              <a:t>Status of implementation of MIS &amp; AMS </a:t>
            </a: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21</a:t>
            </a:fld>
            <a:endParaRPr lang="en-US" altLang="en-US"/>
          </a:p>
        </p:txBody>
      </p:sp>
    </p:spTree>
    <p:extLst>
      <p:ext uri="{BB962C8B-B14F-4D97-AF65-F5344CB8AC3E}">
        <p14:creationId xmlns:p14="http://schemas.microsoft.com/office/powerpoint/2010/main" val="56482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CC3F-F61A-4505-BBBA-4BFCBF99A172}"/>
              </a:ext>
            </a:extLst>
          </p:cNvPr>
          <p:cNvSpPr>
            <a:spLocks noGrp="1"/>
          </p:cNvSpPr>
          <p:nvPr>
            <p:ph type="title"/>
          </p:nvPr>
        </p:nvSpPr>
        <p:spPr>
          <a:xfrm>
            <a:off x="0" y="-23"/>
            <a:ext cx="9144000" cy="1077218"/>
          </a:xfrm>
          <a:solidFill>
            <a:srgbClr val="558ED5"/>
          </a:solidFill>
          <a:ln>
            <a:noFill/>
          </a:ln>
        </p:spPr>
        <p:txBody>
          <a:bodyPr wrap="square" anchor="ctr">
            <a:spAutoFit/>
          </a:bodyPr>
          <a:lstStyle/>
          <a:p>
            <a:pPr eaLnBrk="1" hangingPunct="1"/>
            <a:r>
              <a:rPr lang="en-IN" altLang="en-US" sz="3200" b="1" dirty="0">
                <a:solidFill>
                  <a:srgbClr val="FFFFFF"/>
                </a:solidFill>
                <a:latin typeface="Calibri" panose="020F0502020204030204" pitchFamily="34" charset="0"/>
                <a:ea typeface="+mn-ea"/>
                <a:cs typeface="+mn-cs"/>
              </a:rPr>
              <a:t>Amendment for involvement of Centralized Kitchens only in urban areas. </a:t>
            </a:r>
          </a:p>
        </p:txBody>
      </p:sp>
      <p:sp>
        <p:nvSpPr>
          <p:cNvPr id="3" name="Content Placeholder 2">
            <a:extLst>
              <a:ext uri="{FF2B5EF4-FFF2-40B4-BE49-F238E27FC236}">
                <a16:creationId xmlns:a16="http://schemas.microsoft.com/office/drawing/2014/main" id="{0E4247DC-180D-4821-9F94-E19A54A635E3}"/>
              </a:ext>
            </a:extLst>
          </p:cNvPr>
          <p:cNvSpPr>
            <a:spLocks noGrp="1"/>
          </p:cNvSpPr>
          <p:nvPr>
            <p:ph idx="1"/>
          </p:nvPr>
        </p:nvSpPr>
        <p:spPr>
          <a:xfrm>
            <a:off x="228599" y="1302327"/>
            <a:ext cx="8510155" cy="5124018"/>
          </a:xfrm>
          <a:solidFill>
            <a:srgbClr val="CCECFF"/>
          </a:solidFill>
        </p:spPr>
        <p:txBody>
          <a:bodyPr/>
          <a:lstStyle/>
          <a:p>
            <a:pPr marL="0" indent="0">
              <a:buNone/>
            </a:pPr>
            <a:r>
              <a:rPr lang="en-IN" sz="2800" dirty="0"/>
              <a:t>Amendment of the Gazette of India notification dated 18</a:t>
            </a:r>
            <a:r>
              <a:rPr lang="en-IN" sz="2800" baseline="30000" dirty="0"/>
              <a:t>th</a:t>
            </a:r>
            <a:r>
              <a:rPr lang="en-IN" sz="2800" dirty="0"/>
              <a:t> April, 2019  stated that:</a:t>
            </a:r>
          </a:p>
          <a:p>
            <a:pPr marL="0" indent="0">
              <a:buNone/>
            </a:pPr>
            <a:endParaRPr lang="en-IN" sz="1050" dirty="0"/>
          </a:p>
          <a:p>
            <a:pPr marL="0" indent="0">
              <a:buNone/>
            </a:pPr>
            <a:r>
              <a:rPr lang="en-IN" sz="2800" dirty="0"/>
              <a:t>In the MDM Rules 2015, in rule 5 for sub-rule (2) the following sub-rule shall be substituted </a:t>
            </a:r>
          </a:p>
          <a:p>
            <a:pPr marL="0" indent="0" algn="just">
              <a:buNone/>
            </a:pPr>
            <a:r>
              <a:rPr lang="en-IN" sz="2800" dirty="0">
                <a:latin typeface="Batang" panose="02030600000101010101" pitchFamily="18" charset="-127"/>
                <a:ea typeface="Batang" panose="02030600000101010101" pitchFamily="18" charset="-127"/>
              </a:rPr>
              <a:t>“(2) Every school shall have the facility for cooking meal in hygienic manner. Schools in urban areas may use the facility of centralized kitchens for cooking meals wherever required in accordance with the guidelines issued by the Central Government and the meal shall be served to the children at respected school only”  </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22</a:t>
            </a:fld>
            <a:endParaRPr lang="en-US" altLang="en-US"/>
          </a:p>
        </p:txBody>
      </p:sp>
    </p:spTree>
    <p:extLst>
      <p:ext uri="{BB962C8B-B14F-4D97-AF65-F5344CB8AC3E}">
        <p14:creationId xmlns:p14="http://schemas.microsoft.com/office/powerpoint/2010/main" val="124983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45EB8C1-582E-4B7A-8D5C-2A20E67D9283}"/>
              </a:ext>
            </a:extLst>
          </p:cNvPr>
          <p:cNvGraphicFramePr>
            <a:graphicFrameLocks noGrp="1"/>
          </p:cNvGraphicFramePr>
          <p:nvPr>
            <p:ph idx="1"/>
            <p:extLst>
              <p:ext uri="{D42A27DB-BD31-4B8C-83A1-F6EECF244321}">
                <p14:modId xmlns:p14="http://schemas.microsoft.com/office/powerpoint/2010/main" val="1826380364"/>
              </p:ext>
            </p:extLst>
          </p:nvPr>
        </p:nvGraphicFramePr>
        <p:xfrm>
          <a:off x="280555" y="1080656"/>
          <a:ext cx="8198428" cy="5491760"/>
        </p:xfrm>
        <a:graphic>
          <a:graphicData uri="http://schemas.openxmlformats.org/drawingml/2006/table">
            <a:tbl>
              <a:tblPr firstRow="1" bandRow="1">
                <a:tableStyleId>{5C22544A-7EE6-4342-B048-85BDC9FD1C3A}</a:tableStyleId>
              </a:tblPr>
              <a:tblGrid>
                <a:gridCol w="4099214">
                  <a:extLst>
                    <a:ext uri="{9D8B030D-6E8A-4147-A177-3AD203B41FA5}">
                      <a16:colId xmlns:a16="http://schemas.microsoft.com/office/drawing/2014/main" val="384371327"/>
                    </a:ext>
                  </a:extLst>
                </a:gridCol>
                <a:gridCol w="4099214">
                  <a:extLst>
                    <a:ext uri="{9D8B030D-6E8A-4147-A177-3AD203B41FA5}">
                      <a16:colId xmlns:a16="http://schemas.microsoft.com/office/drawing/2014/main" val="4194860257"/>
                    </a:ext>
                  </a:extLst>
                </a:gridCol>
              </a:tblGrid>
              <a:tr h="920121">
                <a:tc>
                  <a:txBody>
                    <a:bodyPr/>
                    <a:lstStyle/>
                    <a:p>
                      <a:pPr algn="ctr"/>
                      <a:r>
                        <a:rPr lang="en-IN" sz="2400" dirty="0">
                          <a:latin typeface="Century" panose="02040604050505020304" pitchFamily="18" charset="0"/>
                        </a:rPr>
                        <a:t>Name of UT</a:t>
                      </a:r>
                    </a:p>
                  </a:txBody>
                  <a:tcPr marL="68580" marR="68580"/>
                </a:tc>
                <a:tc>
                  <a:txBody>
                    <a:bodyPr/>
                    <a:lstStyle/>
                    <a:p>
                      <a:pPr algn="ctr"/>
                      <a:r>
                        <a:rPr lang="en-IN" sz="2400" dirty="0">
                          <a:latin typeface="Century" panose="02040604050505020304" pitchFamily="18" charset="0"/>
                        </a:rPr>
                        <a:t>Delay in release of fund </a:t>
                      </a:r>
                      <a:r>
                        <a:rPr lang="en-IN" sz="2400">
                          <a:latin typeface="Century" panose="02040604050505020304" pitchFamily="18" charset="0"/>
                        </a:rPr>
                        <a:t>from </a:t>
                      </a:r>
                    </a:p>
                    <a:p>
                      <a:pPr algn="ctr"/>
                      <a:r>
                        <a:rPr lang="en-IN" sz="2400">
                          <a:latin typeface="Century" panose="02040604050505020304" pitchFamily="18" charset="0"/>
                        </a:rPr>
                        <a:t>State </a:t>
                      </a:r>
                      <a:r>
                        <a:rPr lang="en-IN" sz="2400" dirty="0">
                          <a:latin typeface="Century" panose="02040604050505020304" pitchFamily="18" charset="0"/>
                        </a:rPr>
                        <a:t>to District / School</a:t>
                      </a:r>
                    </a:p>
                  </a:txBody>
                  <a:tcPr marL="68580" marR="68580"/>
                </a:tc>
                <a:extLst>
                  <a:ext uri="{0D108BD9-81ED-4DB2-BD59-A6C34878D82A}">
                    <a16:rowId xmlns:a16="http://schemas.microsoft.com/office/drawing/2014/main" val="1109545805"/>
                  </a:ext>
                </a:extLst>
              </a:tr>
              <a:tr h="614720">
                <a:tc>
                  <a:txBody>
                    <a:bodyPr/>
                    <a:lstStyle/>
                    <a:p>
                      <a:pPr algn="ctr"/>
                      <a:r>
                        <a:rPr lang="en-IN" sz="2400" dirty="0">
                          <a:latin typeface="Century" panose="02040604050505020304" pitchFamily="18" charset="0"/>
                        </a:rPr>
                        <a:t>A &amp; N Islands</a:t>
                      </a:r>
                    </a:p>
                  </a:txBody>
                  <a:tcPr marL="68580" marR="68580"/>
                </a:tc>
                <a:tc>
                  <a:txBody>
                    <a:bodyPr/>
                    <a:lstStyle/>
                    <a:p>
                      <a:pPr algn="ctr"/>
                      <a:r>
                        <a:rPr lang="en-IN" sz="2400" dirty="0">
                          <a:latin typeface="Century" panose="02040604050505020304" pitchFamily="18" charset="0"/>
                        </a:rPr>
                        <a:t>1 to 2 months</a:t>
                      </a:r>
                    </a:p>
                  </a:txBody>
                  <a:tcPr marL="68580" marR="68580"/>
                </a:tc>
                <a:extLst>
                  <a:ext uri="{0D108BD9-81ED-4DB2-BD59-A6C34878D82A}">
                    <a16:rowId xmlns:a16="http://schemas.microsoft.com/office/drawing/2014/main" val="589091441"/>
                  </a:ext>
                </a:extLst>
              </a:tr>
              <a:tr h="614720">
                <a:tc>
                  <a:txBody>
                    <a:bodyPr/>
                    <a:lstStyle/>
                    <a:p>
                      <a:pPr algn="ctr"/>
                      <a:r>
                        <a:rPr lang="en-IN" sz="2400" dirty="0">
                          <a:latin typeface="Century" panose="02040604050505020304" pitchFamily="18" charset="0"/>
                        </a:rPr>
                        <a:t>Chandigarh</a:t>
                      </a:r>
                    </a:p>
                  </a:txBody>
                  <a:tcPr marL="68580" marR="68580"/>
                </a:tc>
                <a:tc>
                  <a:txBody>
                    <a:bodyPr/>
                    <a:lstStyle/>
                    <a:p>
                      <a:pPr algn="ctr"/>
                      <a:r>
                        <a:rPr lang="en-IN" sz="2400" dirty="0">
                          <a:latin typeface="Century" panose="02040604050505020304" pitchFamily="18" charset="0"/>
                        </a:rPr>
                        <a:t>1 month</a:t>
                      </a:r>
                    </a:p>
                  </a:txBody>
                  <a:tcPr marL="68580" marR="68580"/>
                </a:tc>
                <a:extLst>
                  <a:ext uri="{0D108BD9-81ED-4DB2-BD59-A6C34878D82A}">
                    <a16:rowId xmlns:a16="http://schemas.microsoft.com/office/drawing/2014/main" val="2638280012"/>
                  </a:ext>
                </a:extLst>
              </a:tr>
              <a:tr h="614720">
                <a:tc>
                  <a:txBody>
                    <a:bodyPr/>
                    <a:lstStyle/>
                    <a:p>
                      <a:pPr algn="ctr"/>
                      <a:r>
                        <a:rPr lang="en-IN" sz="2400" dirty="0">
                          <a:latin typeface="Century" panose="02040604050505020304" pitchFamily="18" charset="0"/>
                        </a:rPr>
                        <a:t>Daman &amp; Diu</a:t>
                      </a:r>
                    </a:p>
                  </a:txBody>
                  <a:tcPr marL="68580" marR="68580"/>
                </a:tc>
                <a:tc>
                  <a:txBody>
                    <a:bodyPr/>
                    <a:lstStyle/>
                    <a:p>
                      <a:pPr algn="ctr"/>
                      <a:r>
                        <a:rPr lang="en-IN" sz="2400" dirty="0">
                          <a:latin typeface="Century" panose="02040604050505020304" pitchFamily="18" charset="0"/>
                        </a:rPr>
                        <a:t>2 months</a:t>
                      </a:r>
                    </a:p>
                  </a:txBody>
                  <a:tcPr marL="68580" marR="68580"/>
                </a:tc>
                <a:extLst>
                  <a:ext uri="{0D108BD9-81ED-4DB2-BD59-A6C34878D82A}">
                    <a16:rowId xmlns:a16="http://schemas.microsoft.com/office/drawing/2014/main" val="3094008271"/>
                  </a:ext>
                </a:extLst>
              </a:tr>
              <a:tr h="614720">
                <a:tc>
                  <a:txBody>
                    <a:bodyPr/>
                    <a:lstStyle/>
                    <a:p>
                      <a:pPr algn="ctr"/>
                      <a:r>
                        <a:rPr lang="en-IN" sz="2400" dirty="0">
                          <a:latin typeface="Century" panose="02040604050505020304" pitchFamily="18" charset="0"/>
                        </a:rPr>
                        <a:t>Dadra &amp; Nagar Haveli</a:t>
                      </a:r>
                    </a:p>
                  </a:txBody>
                  <a:tcPr marL="68580" marR="68580"/>
                </a:tc>
                <a:tc>
                  <a:txBody>
                    <a:bodyPr/>
                    <a:lstStyle/>
                    <a:p>
                      <a:pPr algn="ctr"/>
                      <a:r>
                        <a:rPr lang="en-IN" sz="2400" dirty="0">
                          <a:latin typeface="Century" panose="02040604050505020304" pitchFamily="18" charset="0"/>
                        </a:rPr>
                        <a:t>2 months</a:t>
                      </a:r>
                    </a:p>
                  </a:txBody>
                  <a:tcPr marL="68580" marR="68580"/>
                </a:tc>
                <a:extLst>
                  <a:ext uri="{0D108BD9-81ED-4DB2-BD59-A6C34878D82A}">
                    <a16:rowId xmlns:a16="http://schemas.microsoft.com/office/drawing/2014/main" val="1536020495"/>
                  </a:ext>
                </a:extLst>
              </a:tr>
              <a:tr h="614720">
                <a:tc>
                  <a:txBody>
                    <a:bodyPr/>
                    <a:lstStyle/>
                    <a:p>
                      <a:pPr algn="ctr"/>
                      <a:r>
                        <a:rPr lang="en-IN" sz="2400" dirty="0">
                          <a:latin typeface="Century" panose="02040604050505020304" pitchFamily="18" charset="0"/>
                        </a:rPr>
                        <a:t>Delhi</a:t>
                      </a:r>
                    </a:p>
                  </a:txBody>
                  <a:tcPr marL="68580" marR="68580"/>
                </a:tc>
                <a:tc>
                  <a:txBody>
                    <a:bodyPr/>
                    <a:lstStyle/>
                    <a:p>
                      <a:pPr algn="ctr"/>
                      <a:r>
                        <a:rPr lang="en-IN" sz="2400" dirty="0">
                          <a:latin typeface="Century" panose="02040604050505020304" pitchFamily="18" charset="0"/>
                        </a:rPr>
                        <a:t>2 months</a:t>
                      </a:r>
                    </a:p>
                  </a:txBody>
                  <a:tcPr marL="68580" marR="68580"/>
                </a:tc>
                <a:extLst>
                  <a:ext uri="{0D108BD9-81ED-4DB2-BD59-A6C34878D82A}">
                    <a16:rowId xmlns:a16="http://schemas.microsoft.com/office/drawing/2014/main" val="3731176682"/>
                  </a:ext>
                </a:extLst>
              </a:tr>
              <a:tr h="614720">
                <a:tc>
                  <a:txBody>
                    <a:bodyPr/>
                    <a:lstStyle/>
                    <a:p>
                      <a:pPr algn="ctr"/>
                      <a:r>
                        <a:rPr lang="en-IN" sz="2400" dirty="0">
                          <a:latin typeface="Century" panose="02040604050505020304" pitchFamily="18" charset="0"/>
                        </a:rPr>
                        <a:t>Lakshadweep</a:t>
                      </a:r>
                    </a:p>
                  </a:txBody>
                  <a:tcPr marL="68580" marR="68580"/>
                </a:tc>
                <a:tc>
                  <a:txBody>
                    <a:bodyPr/>
                    <a:lstStyle/>
                    <a:p>
                      <a:pPr algn="ctr"/>
                      <a:r>
                        <a:rPr lang="en-IN" sz="2400" dirty="0">
                          <a:latin typeface="Century" panose="02040604050505020304" pitchFamily="18" charset="0"/>
                        </a:rPr>
                        <a:t>Timely</a:t>
                      </a:r>
                    </a:p>
                  </a:txBody>
                  <a:tcPr marL="68580" marR="68580"/>
                </a:tc>
                <a:extLst>
                  <a:ext uri="{0D108BD9-81ED-4DB2-BD59-A6C34878D82A}">
                    <a16:rowId xmlns:a16="http://schemas.microsoft.com/office/drawing/2014/main" val="3393026174"/>
                  </a:ext>
                </a:extLst>
              </a:tr>
              <a:tr h="614720">
                <a:tc>
                  <a:txBody>
                    <a:bodyPr/>
                    <a:lstStyle/>
                    <a:p>
                      <a:pPr algn="ctr"/>
                      <a:r>
                        <a:rPr lang="en-IN" sz="2400" dirty="0">
                          <a:latin typeface="Century" panose="02040604050505020304" pitchFamily="18" charset="0"/>
                        </a:rPr>
                        <a:t>Puducherry</a:t>
                      </a:r>
                    </a:p>
                  </a:txBody>
                  <a:tcPr marL="68580" marR="68580"/>
                </a:tc>
                <a:tc>
                  <a:txBody>
                    <a:bodyPr/>
                    <a:lstStyle/>
                    <a:p>
                      <a:pPr algn="ctr"/>
                      <a:r>
                        <a:rPr lang="en-IN" sz="2400" dirty="0">
                          <a:latin typeface="Century" panose="02040604050505020304" pitchFamily="18" charset="0"/>
                        </a:rPr>
                        <a:t>Timely </a:t>
                      </a:r>
                    </a:p>
                  </a:txBody>
                  <a:tcPr marL="68580" marR="68580"/>
                </a:tc>
                <a:extLst>
                  <a:ext uri="{0D108BD9-81ED-4DB2-BD59-A6C34878D82A}">
                    <a16:rowId xmlns:a16="http://schemas.microsoft.com/office/drawing/2014/main" val="904030393"/>
                  </a:ext>
                </a:extLst>
              </a:tr>
            </a:tbl>
          </a:graphicData>
        </a:graphic>
      </p:graphicFrame>
      <p:sp>
        <p:nvSpPr>
          <p:cNvPr id="4" name="Title 1">
            <a:extLst>
              <a:ext uri="{FF2B5EF4-FFF2-40B4-BE49-F238E27FC236}">
                <a16:creationId xmlns:a16="http://schemas.microsoft.com/office/drawing/2014/main" id="{4540F264-25A8-42B5-A89E-5BB9874A2121}"/>
              </a:ext>
            </a:extLst>
          </p:cNvPr>
          <p:cNvSpPr txBox="1">
            <a:spLocks/>
          </p:cNvSpPr>
          <p:nvPr/>
        </p:nvSpPr>
        <p:spPr>
          <a:xfrm>
            <a:off x="0" y="1"/>
            <a:ext cx="9144000" cy="535531"/>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altLang="en-US" sz="3200" b="1" dirty="0">
                <a:solidFill>
                  <a:srgbClr val="FFFFFF"/>
                </a:solidFill>
                <a:latin typeface="Calibri" panose="020F0502020204030204" pitchFamily="34" charset="0"/>
                <a:ea typeface="+mn-ea"/>
                <a:cs typeface="+mn-cs"/>
              </a:rPr>
              <a:t>    Status of flow of funds from State to school </a:t>
            </a: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23</a:t>
            </a:fld>
            <a:endParaRPr lang="en-US" altLang="en-US"/>
          </a:p>
        </p:txBody>
      </p:sp>
    </p:spTree>
    <p:extLst>
      <p:ext uri="{BB962C8B-B14F-4D97-AF65-F5344CB8AC3E}">
        <p14:creationId xmlns:p14="http://schemas.microsoft.com/office/powerpoint/2010/main" val="418468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24</a:t>
            </a:fld>
            <a:endParaRPr lang="en-US" altLang="en-US"/>
          </a:p>
        </p:txBody>
      </p:sp>
      <p:pic>
        <p:nvPicPr>
          <p:cNvPr id="97282" name="Picture 2"/>
          <p:cNvPicPr>
            <a:picLocks noChangeAspect="1" noChangeArrowheads="1"/>
          </p:cNvPicPr>
          <p:nvPr/>
        </p:nvPicPr>
        <p:blipFill>
          <a:blip r:embed="rId2"/>
          <a:srcRect l="8854" r="8333"/>
          <a:stretch>
            <a:fillRect/>
          </a:stretch>
        </p:blipFill>
        <p:spPr bwMode="auto">
          <a:xfrm>
            <a:off x="714348" y="928670"/>
            <a:ext cx="7572428" cy="5714999"/>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id="{BF7CA78A-287A-4B36-815A-3981BDC5A878}"/>
              </a:ext>
            </a:extLst>
          </p:cNvPr>
          <p:cNvSpPr>
            <a:spLocks noGrp="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err="1">
                <a:solidFill>
                  <a:srgbClr val="FFFFFF"/>
                </a:solidFill>
                <a:latin typeface="Calibri" panose="020F0502020204030204" pitchFamily="34" charset="0"/>
                <a:ea typeface="+mj-ea"/>
                <a:cs typeface="+mj-cs"/>
              </a:rPr>
              <a:t>Social Audit- Mid Day Meal Scheme</a:t>
            </a:r>
          </a:p>
        </p:txBody>
      </p:sp>
      <p:sp>
        <p:nvSpPr>
          <p:cNvPr id="2" name="TextBox 1"/>
          <p:cNvSpPr txBox="1">
            <a:spLocks noChangeArrowheads="1"/>
          </p:cNvSpPr>
          <p:nvPr/>
        </p:nvSpPr>
        <p:spPr bwMode="auto">
          <a:xfrm>
            <a:off x="228599" y="857233"/>
            <a:ext cx="8763001" cy="4401205"/>
          </a:xfrm>
          <a:prstGeom prst="rect">
            <a:avLst/>
          </a:prstGeom>
          <a:noFill/>
          <a:ln>
            <a:noFill/>
          </a:ln>
        </p:spPr>
        <p:txBody>
          <a:bodyPr wrap="square">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just"/>
            <a:r>
              <a:rPr lang="en-US" sz="2000" b="1" dirty="0">
                <a:solidFill>
                  <a:srgbClr val="000000"/>
                </a:solidFill>
                <a:latin typeface="Times New Roman" pitchFamily="18" charset="0"/>
                <a:cs typeface="Times New Roman" pitchFamily="18" charset="0"/>
              </a:rPr>
              <a:t>“Social audit" </a:t>
            </a:r>
            <a:r>
              <a:rPr lang="en-US" sz="2000" dirty="0">
                <a:solidFill>
                  <a:srgbClr val="000000"/>
                </a:solidFill>
                <a:latin typeface="Times New Roman" pitchFamily="18" charset="0"/>
                <a:cs typeface="Times New Roman" pitchFamily="18" charset="0"/>
              </a:rPr>
              <a:t>means the process in which people collectively monitor and evaluate the planning and implementation of a programme or scheme.</a:t>
            </a:r>
          </a:p>
          <a:p>
            <a:pPr algn="just"/>
            <a:endParaRPr lang="en-US" sz="2000" dirty="0">
              <a:solidFill>
                <a:srgbClr val="000000"/>
              </a:solidFill>
              <a:latin typeface="Times New Roman" pitchFamily="18" charset="0"/>
              <a:cs typeface="Times New Roman" pitchFamily="18" charset="0"/>
            </a:endParaRPr>
          </a:p>
          <a:p>
            <a:pPr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Importance: </a:t>
            </a:r>
          </a:p>
          <a:p>
            <a:pPr lvl="1" algn="just">
              <a:buFont typeface="Arial" pitchFamily="34" charset="0"/>
              <a:buChar char="•"/>
            </a:pPr>
            <a:r>
              <a:rPr lang="en-IN" sz="2000" dirty="0">
                <a:solidFill>
                  <a:srgbClr val="000000"/>
                </a:solidFill>
                <a:latin typeface="Times New Roman" pitchFamily="18" charset="0"/>
                <a:ea typeface="Times New Roman"/>
                <a:cs typeface="Times New Roman" pitchFamily="18" charset="0"/>
              </a:rPr>
              <a:t>Helps to ensure accountability and participation of all the stakeholders in the implementation of Mid Day Meal Scheme </a:t>
            </a:r>
          </a:p>
          <a:p>
            <a:pPr lvl="1" algn="just">
              <a:buFont typeface="Arial" pitchFamily="34" charset="0"/>
              <a:buChar char="•"/>
            </a:pPr>
            <a:r>
              <a:rPr lang="en-US" sz="2000" dirty="0">
                <a:solidFill>
                  <a:srgbClr val="000000"/>
                </a:solidFill>
                <a:latin typeface="Times New Roman" pitchFamily="18" charset="0"/>
                <a:ea typeface="Times New Roman"/>
                <a:cs typeface="Times New Roman" pitchFamily="18" charset="0"/>
              </a:rPr>
              <a:t>It creates a sense of ownership and increases the reach of the scheme up to the beneficiaries.</a:t>
            </a:r>
          </a:p>
          <a:p>
            <a:pPr lvl="1" algn="just">
              <a:buFont typeface="Arial" pitchFamily="34" charset="0"/>
              <a:buChar char="•"/>
            </a:pPr>
            <a:r>
              <a:rPr lang="en-US" sz="2000" dirty="0">
                <a:solidFill>
                  <a:srgbClr val="000000"/>
                </a:solidFill>
                <a:latin typeface="Times New Roman" pitchFamily="18" charset="0"/>
                <a:ea typeface="Times New Roman"/>
                <a:cs typeface="Times New Roman" pitchFamily="18" charset="0"/>
              </a:rPr>
              <a:t>Social audit  enables the State Governments to identify and resolve gaps in the implementation of Mid Day meal Scheme.</a:t>
            </a:r>
          </a:p>
          <a:p>
            <a:pPr lvl="1" algn="just">
              <a:buFont typeface="Arial" pitchFamily="34" charset="0"/>
              <a:buChar char="•"/>
            </a:pPr>
            <a:endParaRPr lang="en-US" sz="2000" dirty="0">
              <a:solidFill>
                <a:srgbClr val="000000"/>
              </a:solidFill>
              <a:latin typeface="Times New Roman" pitchFamily="18" charset="0"/>
              <a:ea typeface="Times New Roman"/>
              <a:cs typeface="Times New Roman" pitchFamily="18" charset="0"/>
            </a:endParaRPr>
          </a:p>
          <a:p>
            <a:pPr marL="0" lvl="1"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Status :</a:t>
            </a:r>
          </a:p>
          <a:p>
            <a:pPr lvl="1" algn="just">
              <a:buFont typeface="Arial" pitchFamily="34" charset="0"/>
              <a:buChar char="•"/>
            </a:pPr>
            <a:r>
              <a:rPr lang="en-IN" sz="2000" dirty="0">
                <a:solidFill>
                  <a:srgbClr val="000000"/>
                </a:solidFill>
                <a:latin typeface="Times New Roman" pitchFamily="18" charset="0"/>
                <a:ea typeface="Times New Roman"/>
                <a:cs typeface="Times New Roman" pitchFamily="18" charset="0"/>
              </a:rPr>
              <a:t>Social Audit carried out in Uttarakhand and Tripura in 2018-19. </a:t>
            </a:r>
            <a:endParaRPr lang="en-US" sz="2000" dirty="0">
              <a:solidFill>
                <a:srgbClr val="000000"/>
              </a:solidFill>
              <a:latin typeface="Times New Roman" pitchFamily="18" charset="0"/>
              <a:cs typeface="Times New Roman" pitchFamily="18" charset="0"/>
            </a:endParaRPr>
          </a:p>
          <a:p>
            <a:endParaRPr lang="en-US" sz="2000" dirty="0">
              <a:solidFill>
                <a:srgbClr val="000000"/>
              </a:solidFill>
            </a:endParaRPr>
          </a:p>
        </p:txBody>
      </p:sp>
      <p:sp>
        <p:nvSpPr>
          <p:cNvPr id="4" name="TextBox 3"/>
          <p:cNvSpPr txBox="1"/>
          <p:nvPr/>
        </p:nvSpPr>
        <p:spPr>
          <a:xfrm>
            <a:off x="785786" y="5357826"/>
            <a:ext cx="6858000" cy="954107"/>
          </a:xfrm>
          <a:prstGeom prst="rect">
            <a:avLst/>
          </a:prstGeom>
          <a:noFill/>
        </p:spPr>
        <p:txBody>
          <a:bodyPr wrap="square" rtlCol="0">
            <a:spAutoFit/>
          </a:bodyPr>
          <a:lstStyle/>
          <a:p>
            <a:pPr algn="ctr" fontAlgn="base">
              <a:spcBef>
                <a:spcPct val="0"/>
              </a:spcBef>
              <a:spcAft>
                <a:spcPct val="0"/>
              </a:spcAft>
            </a:pPr>
            <a:r>
              <a:rPr lang="en-US" sz="2800" b="1" i="1" dirty="0">
                <a:solidFill>
                  <a:schemeClr val="accent6"/>
                </a:solidFill>
                <a:latin typeface="Angsana New" pitchFamily="18" charset="-34"/>
                <a:cs typeface="Angsana New" pitchFamily="18" charset="-34"/>
              </a:rPr>
              <a:t>Social intervention for Community Participation under MDMS </a:t>
            </a:r>
          </a:p>
          <a:p>
            <a:pPr algn="ctr"/>
            <a:endParaRPr lang="en-US" sz="2800" b="1" dirty="0">
              <a:solidFill>
                <a:schemeClr val="accent6"/>
              </a:solidFill>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25</a:t>
            </a:fld>
            <a:endParaRPr lang="en-US" altLang="en-US"/>
          </a:p>
        </p:txBody>
      </p:sp>
    </p:spTree>
    <p:extLst>
      <p:ext uri="{BB962C8B-B14F-4D97-AF65-F5344CB8AC3E}">
        <p14:creationId xmlns:p14="http://schemas.microsoft.com/office/powerpoint/2010/main" val="7459296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384"/>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fontAlgn="base">
              <a:lnSpc>
                <a:spcPct val="140000"/>
              </a:lnSpc>
              <a:spcAft>
                <a:spcPct val="0"/>
              </a:spcAft>
              <a:defRPr/>
            </a:pPr>
            <a:r>
              <a:rPr lang="en-US" altLang="en-US" sz="2800" b="1" dirty="0">
                <a:solidFill>
                  <a:srgbClr val="FFFFFF"/>
                </a:solidFill>
                <a:latin typeface="Calibri" panose="020F0502020204030204" pitchFamily="34" charset="0"/>
                <a:ea typeface="+mj-ea"/>
                <a:cs typeface="+mj-cs"/>
              </a:rPr>
              <a:t>Recommendation for UTs</a:t>
            </a:r>
          </a:p>
        </p:txBody>
      </p:sp>
      <p:sp>
        <p:nvSpPr>
          <p:cNvPr id="27652"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6" name="Table 5"/>
          <p:cNvGraphicFramePr>
            <a:graphicFrameLocks noGrp="1"/>
          </p:cNvGraphicFramePr>
          <p:nvPr>
            <p:extLst>
              <p:ext uri="{D42A27DB-BD31-4B8C-83A1-F6EECF244321}">
                <p14:modId xmlns:p14="http://schemas.microsoft.com/office/powerpoint/2010/main" val="2811514654"/>
              </p:ext>
            </p:extLst>
          </p:nvPr>
        </p:nvGraphicFramePr>
        <p:xfrm>
          <a:off x="304800" y="838201"/>
          <a:ext cx="8610599" cy="4412639"/>
        </p:xfrm>
        <a:graphic>
          <a:graphicData uri="http://schemas.openxmlformats.org/drawingml/2006/table">
            <a:tbl>
              <a:tblPr>
                <a:tableStyleId>{8A107856-5554-42FB-B03E-39F5DBC370BA}</a:tableStyleId>
              </a:tblPr>
              <a:tblGrid>
                <a:gridCol w="714666">
                  <a:extLst>
                    <a:ext uri="{9D8B030D-6E8A-4147-A177-3AD203B41FA5}">
                      <a16:colId xmlns:a16="http://schemas.microsoft.com/office/drawing/2014/main" val="20000"/>
                    </a:ext>
                  </a:extLst>
                </a:gridCol>
                <a:gridCol w="2208199">
                  <a:extLst>
                    <a:ext uri="{9D8B030D-6E8A-4147-A177-3AD203B41FA5}">
                      <a16:colId xmlns:a16="http://schemas.microsoft.com/office/drawing/2014/main" val="20001"/>
                    </a:ext>
                  </a:extLst>
                </a:gridCol>
                <a:gridCol w="2053904">
                  <a:extLst>
                    <a:ext uri="{9D8B030D-6E8A-4147-A177-3AD203B41FA5}">
                      <a16:colId xmlns:a16="http://schemas.microsoft.com/office/drawing/2014/main" val="20002"/>
                    </a:ext>
                  </a:extLst>
                </a:gridCol>
                <a:gridCol w="1816915">
                  <a:extLst>
                    <a:ext uri="{9D8B030D-6E8A-4147-A177-3AD203B41FA5}">
                      <a16:colId xmlns:a16="http://schemas.microsoft.com/office/drawing/2014/main" val="20003"/>
                    </a:ext>
                  </a:extLst>
                </a:gridCol>
                <a:gridCol w="1816915">
                  <a:extLst>
                    <a:ext uri="{9D8B030D-6E8A-4147-A177-3AD203B41FA5}">
                      <a16:colId xmlns:a16="http://schemas.microsoft.com/office/drawing/2014/main" val="20004"/>
                    </a:ext>
                  </a:extLst>
                </a:gridCol>
              </a:tblGrid>
              <a:tr h="1312493">
                <a:tc>
                  <a:txBody>
                    <a:bodyPr/>
                    <a:lstStyle/>
                    <a:p>
                      <a:pPr marL="0" marR="0" algn="ctr">
                        <a:spcBef>
                          <a:spcPts val="0"/>
                        </a:spcBef>
                        <a:spcAft>
                          <a:spcPts val="0"/>
                        </a:spcAft>
                      </a:pPr>
                      <a:r>
                        <a:rPr lang="en-US" sz="1800" dirty="0"/>
                        <a:t>S. No</a:t>
                      </a:r>
                      <a:endParaRPr lang="en-US" sz="18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dirty="0"/>
                        <a:t>Name</a:t>
                      </a:r>
                      <a:r>
                        <a:rPr lang="en-US" sz="1800" baseline="0" dirty="0"/>
                        <a:t> of UT</a:t>
                      </a:r>
                      <a:endParaRPr lang="en-US" sz="18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dirty="0"/>
                        <a:t>PAB Approval for </a:t>
                      </a:r>
                      <a:r>
                        <a:rPr lang="en-US" sz="1800" baseline="0" dirty="0"/>
                        <a:t> FY 2018-19 </a:t>
                      </a:r>
                    </a:p>
                    <a:p>
                      <a:pPr marL="0" marR="0" algn="ctr">
                        <a:spcBef>
                          <a:spcPts val="0"/>
                        </a:spcBef>
                        <a:spcAft>
                          <a:spcPts val="0"/>
                        </a:spcAft>
                      </a:pPr>
                      <a:r>
                        <a:rPr lang="en-US" sz="1800" baseline="0" dirty="0"/>
                        <a:t>(</a:t>
                      </a:r>
                      <a:r>
                        <a:rPr lang="en-US" sz="1800" baseline="0" dirty="0" err="1"/>
                        <a:t>Rs</a:t>
                      </a:r>
                      <a:r>
                        <a:rPr lang="en-US" sz="1800" baseline="0" dirty="0"/>
                        <a:t>. in Lakhs)</a:t>
                      </a:r>
                      <a:endParaRPr lang="en-US" sz="18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dirty="0"/>
                        <a:t>Proposal</a:t>
                      </a:r>
                      <a:r>
                        <a:rPr lang="en-US" sz="1800" baseline="0" dirty="0"/>
                        <a:t> for </a:t>
                      </a:r>
                    </a:p>
                    <a:p>
                      <a:pPr marL="0" marR="0" algn="ctr">
                        <a:spcBef>
                          <a:spcPts val="0"/>
                        </a:spcBef>
                        <a:spcAft>
                          <a:spcPts val="0"/>
                        </a:spcAft>
                      </a:pPr>
                      <a:r>
                        <a:rPr lang="en-US" sz="1800" baseline="0" dirty="0"/>
                        <a:t>FY 2019-20   </a:t>
                      </a:r>
                    </a:p>
                    <a:p>
                      <a:pPr marL="0" marR="0" algn="ctr">
                        <a:spcBef>
                          <a:spcPts val="0"/>
                        </a:spcBef>
                        <a:spcAft>
                          <a:spcPts val="0"/>
                        </a:spcAft>
                      </a:pPr>
                      <a:r>
                        <a:rPr lang="en-US" sz="1800" dirty="0"/>
                        <a:t>(</a:t>
                      </a:r>
                      <a:r>
                        <a:rPr lang="en-US" sz="1800" dirty="0" err="1"/>
                        <a:t>Rs</a:t>
                      </a:r>
                      <a:r>
                        <a:rPr lang="en-US" sz="1800" dirty="0"/>
                        <a:t>. in Lakhs)</a:t>
                      </a:r>
                      <a:endParaRPr lang="en-US" sz="18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dirty="0"/>
                        <a:t>Recommendation  for </a:t>
                      </a:r>
                    </a:p>
                    <a:p>
                      <a:pPr marL="0" marR="0" algn="ctr">
                        <a:spcBef>
                          <a:spcPts val="0"/>
                        </a:spcBef>
                        <a:spcAft>
                          <a:spcPts val="0"/>
                        </a:spcAft>
                      </a:pPr>
                      <a:r>
                        <a:rPr lang="en-US" sz="1800" dirty="0"/>
                        <a:t>FY - 2019-20*</a:t>
                      </a:r>
                    </a:p>
                    <a:p>
                      <a:pPr marL="0" marR="0" algn="ctr">
                        <a:spcBef>
                          <a:spcPts val="0"/>
                        </a:spcBef>
                        <a:spcAft>
                          <a:spcPts val="0"/>
                        </a:spcAft>
                      </a:pPr>
                      <a:r>
                        <a:rPr lang="en-US" sz="1800" dirty="0"/>
                        <a:t>(</a:t>
                      </a:r>
                      <a:r>
                        <a:rPr lang="en-US" sz="1800" dirty="0" err="1"/>
                        <a:t>Rs</a:t>
                      </a:r>
                      <a:r>
                        <a:rPr lang="en-US" sz="1800" dirty="0"/>
                        <a:t>. in Lakhs)</a:t>
                      </a:r>
                      <a:endParaRPr lang="en-US" sz="1800" b="1" dirty="0">
                        <a:solidFill>
                          <a:schemeClr val="tx1"/>
                        </a:solidFill>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534113">
                <a:tc>
                  <a:txBody>
                    <a:bodyPr/>
                    <a:lstStyle/>
                    <a:p>
                      <a:pPr marL="0" marR="0" algn="ctr" defTabSz="914400" rtl="0" eaLnBrk="1" latinLnBrk="0" hangingPunct="1">
                        <a:spcBef>
                          <a:spcPts val="0"/>
                        </a:spcBef>
                        <a:spcAft>
                          <a:spcPts val="0"/>
                        </a:spcAft>
                      </a:pPr>
                      <a:r>
                        <a:rPr lang="en-US" sz="1800" kern="1200" dirty="0"/>
                        <a:t>1</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algn="l" defTabSz="914400" rtl="0" eaLnBrk="1" latinLnBrk="0" hangingPunct="1">
                        <a:spcBef>
                          <a:spcPts val="0"/>
                        </a:spcBef>
                        <a:spcAft>
                          <a:spcPts val="0"/>
                        </a:spcAft>
                      </a:pPr>
                      <a:r>
                        <a:rPr lang="en-US" sz="1800" kern="1200" dirty="0"/>
                        <a:t>Andaman &amp; Nicobar</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375.17</a:t>
                      </a:r>
                      <a:endParaRPr lang="en-US" sz="1800" b="1" kern="1200" dirty="0">
                        <a:solidFill>
                          <a:schemeClr val="tx1"/>
                        </a:solidFill>
                        <a:latin typeface="+mn-lt"/>
                        <a:ea typeface="Times New Roman"/>
                        <a:cs typeface="Arial" pitchFamily="34" charset="0"/>
                      </a:endParaRP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401.41</a:t>
                      </a:r>
                      <a:endParaRPr lang="en-US" sz="1800" b="1" kern="1200" dirty="0">
                        <a:solidFill>
                          <a:schemeClr val="tx1"/>
                        </a:solidFill>
                        <a:latin typeface="+mn-lt"/>
                        <a:ea typeface="Times New Roman"/>
                        <a:cs typeface="Arial" pitchFamily="34" charset="0"/>
                      </a:endParaRP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dirty="0">
                          <a:solidFill>
                            <a:schemeClr val="dk1"/>
                          </a:solidFill>
                          <a:latin typeface="+mn-lt"/>
                          <a:ea typeface="+mn-ea"/>
                          <a:cs typeface="+mn-cs"/>
                        </a:rPr>
                        <a:t>401.41</a:t>
                      </a:r>
                      <a:endParaRPr lang="en-US" sz="1800" u="none" kern="1200" dirty="0">
                        <a:solidFill>
                          <a:schemeClr val="dk1"/>
                        </a:solidFill>
                        <a:latin typeface="+mn-lt"/>
                        <a:ea typeface="+mn-ea"/>
                        <a:cs typeface="+mn-cs"/>
                        <a:hlinkClick r:id="rId3" action="ppaction://hlinkfile"/>
                      </a:endParaRPr>
                    </a:p>
                  </a:txBody>
                  <a:tcPr marL="9525" marR="9525" marT="9526" marB="0" anchor="ctr"/>
                </a:tc>
                <a:extLst>
                  <a:ext uri="{0D108BD9-81ED-4DB2-BD59-A6C34878D82A}">
                    <a16:rowId xmlns:a16="http://schemas.microsoft.com/office/drawing/2014/main" val="10001"/>
                  </a:ext>
                </a:extLst>
              </a:tr>
              <a:tr h="364581">
                <a:tc>
                  <a:txBody>
                    <a:bodyPr/>
                    <a:lstStyle/>
                    <a:p>
                      <a:pPr marL="0" marR="0" algn="ctr" defTabSz="914400" rtl="0" eaLnBrk="1" latinLnBrk="0" hangingPunct="1">
                        <a:spcBef>
                          <a:spcPts val="0"/>
                        </a:spcBef>
                        <a:spcAft>
                          <a:spcPts val="0"/>
                        </a:spcAft>
                      </a:pPr>
                      <a:r>
                        <a:rPr lang="en-US" sz="1800" kern="1200" dirty="0"/>
                        <a:t>2</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Chandigarh</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200" dirty="0"/>
                        <a:t>761.61 </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200" dirty="0"/>
                        <a:t>737.35 </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u="none" kern="1200" dirty="0"/>
                        <a:t>727.45 </a:t>
                      </a:r>
                      <a:endParaRPr lang="en-US" sz="1800" b="1" u="none" kern="1200" dirty="0">
                        <a:solidFill>
                          <a:schemeClr val="tx1"/>
                        </a:solidFill>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432997">
                <a:tc>
                  <a:txBody>
                    <a:bodyPr/>
                    <a:lstStyle/>
                    <a:p>
                      <a:pPr marL="0" marR="0" algn="ctr" defTabSz="914400" rtl="0" eaLnBrk="1" latinLnBrk="0" hangingPunct="1">
                        <a:spcBef>
                          <a:spcPts val="0"/>
                        </a:spcBef>
                        <a:spcAft>
                          <a:spcPts val="0"/>
                        </a:spcAft>
                      </a:pPr>
                      <a:r>
                        <a:rPr lang="en-US" sz="1800" kern="1200" dirty="0"/>
                        <a:t>3</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algn="l" defTabSz="914400" rtl="0" eaLnBrk="1" latinLnBrk="0" hangingPunct="1">
                        <a:spcBef>
                          <a:spcPts val="0"/>
                        </a:spcBef>
                        <a:spcAft>
                          <a:spcPts val="0"/>
                        </a:spcAft>
                      </a:pPr>
                      <a:r>
                        <a:rPr lang="en-US" sz="1800" kern="1200" dirty="0"/>
                        <a:t>Daman &amp; Diu</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304.07</a:t>
                      </a:r>
                      <a:endParaRPr lang="en-US" sz="1800" b="1" kern="1200" dirty="0">
                        <a:solidFill>
                          <a:schemeClr val="tx1"/>
                        </a:solidFill>
                        <a:latin typeface="+mn-lt"/>
                        <a:ea typeface="Times New Roman"/>
                        <a:cs typeface="Arial" pitchFamily="34" charset="0"/>
                      </a:endParaRPr>
                    </a:p>
                  </a:txBody>
                  <a:tcPr marL="9525" marR="9525" marT="9522"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293.95</a:t>
                      </a:r>
                      <a:endParaRPr lang="en-US" sz="1800" b="1" kern="1200" dirty="0">
                        <a:solidFill>
                          <a:schemeClr val="tx1"/>
                        </a:solidFill>
                        <a:latin typeface="+mn-lt"/>
                        <a:ea typeface="Times New Roman"/>
                        <a:cs typeface="Arial" pitchFamily="34" charset="0"/>
                      </a:endParaRPr>
                    </a:p>
                  </a:txBody>
                  <a:tcPr marL="9525" marR="9525" marT="9522"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kern="1200" dirty="0">
                          <a:solidFill>
                            <a:schemeClr val="dk1"/>
                          </a:solidFill>
                          <a:latin typeface="+mn-lt"/>
                          <a:ea typeface="+mn-ea"/>
                          <a:cs typeface="+mn-cs"/>
                        </a:rPr>
                        <a:t>283.23</a:t>
                      </a:r>
                      <a:endParaRPr lang="en-US" sz="1800" u="none" kern="1200" dirty="0">
                        <a:solidFill>
                          <a:schemeClr val="dk1"/>
                        </a:solidFill>
                        <a:latin typeface="+mn-lt"/>
                        <a:ea typeface="+mn-ea"/>
                        <a:cs typeface="+mn-cs"/>
                        <a:hlinkClick r:id="rId4" action="ppaction://hlinkfile"/>
                      </a:endParaRPr>
                    </a:p>
                  </a:txBody>
                  <a:tcPr marL="9525" marR="9525" marT="9522" marB="0" anchor="ctr"/>
                </a:tc>
                <a:extLst>
                  <a:ext uri="{0D108BD9-81ED-4DB2-BD59-A6C34878D82A}">
                    <a16:rowId xmlns:a16="http://schemas.microsoft.com/office/drawing/2014/main" val="10003"/>
                  </a:ext>
                </a:extLst>
              </a:tr>
              <a:tr h="418474">
                <a:tc>
                  <a:txBody>
                    <a:bodyPr/>
                    <a:lstStyle/>
                    <a:p>
                      <a:pPr marL="0" marR="0" algn="ctr" defTabSz="914400" rtl="0" eaLnBrk="1" latinLnBrk="0" hangingPunct="1">
                        <a:spcBef>
                          <a:spcPts val="0"/>
                        </a:spcBef>
                        <a:spcAft>
                          <a:spcPts val="0"/>
                        </a:spcAft>
                      </a:pPr>
                      <a:r>
                        <a:rPr lang="en-US" sz="1800" kern="1200" dirty="0"/>
                        <a:t>4</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Dadra &amp; Nagar Haveli</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615.28</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a:t>606.39</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dirty="0">
                          <a:solidFill>
                            <a:schemeClr val="dk1"/>
                          </a:solidFill>
                          <a:latin typeface="+mn-lt"/>
                          <a:ea typeface="+mn-ea"/>
                          <a:cs typeface="+mn-cs"/>
                        </a:rPr>
                        <a:t>589.33</a:t>
                      </a:r>
                      <a:endParaRPr lang="en-US" sz="1800" u="none" kern="1200" dirty="0">
                        <a:solidFill>
                          <a:schemeClr val="dk1"/>
                        </a:solidFill>
                        <a:latin typeface="+mn-lt"/>
                        <a:ea typeface="+mn-ea"/>
                        <a:cs typeface="+mn-cs"/>
                        <a:hlinkClick r:id="rId4" action="ppaction://hlinkfile"/>
                      </a:endParaRPr>
                    </a:p>
                  </a:txBody>
                  <a:tcPr marL="68580" marR="68580" marT="0" marB="0" anchor="ctr"/>
                </a:tc>
                <a:extLst>
                  <a:ext uri="{0D108BD9-81ED-4DB2-BD59-A6C34878D82A}">
                    <a16:rowId xmlns:a16="http://schemas.microsoft.com/office/drawing/2014/main" val="10004"/>
                  </a:ext>
                </a:extLst>
              </a:tr>
              <a:tr h="437323">
                <a:tc>
                  <a:txBody>
                    <a:bodyPr/>
                    <a:lstStyle/>
                    <a:p>
                      <a:pPr marL="0" marR="0" algn="ctr" defTabSz="914400" rtl="0" eaLnBrk="1" latinLnBrk="0" hangingPunct="1">
                        <a:spcBef>
                          <a:spcPts val="0"/>
                        </a:spcBef>
                        <a:spcAft>
                          <a:spcPts val="0"/>
                        </a:spcAft>
                      </a:pPr>
                      <a:r>
                        <a:rPr lang="en-US" sz="1800" kern="1200" dirty="0"/>
                        <a:t>5</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Delhi</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9143.53</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13933.55</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dirty="0"/>
                        <a:t>10613.56</a:t>
                      </a:r>
                      <a:endParaRPr lang="en-US" sz="1800" b="1" u="none" kern="1200" dirty="0">
                        <a:solidFill>
                          <a:schemeClr val="tx1"/>
                        </a:solidFill>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5"/>
                  </a:ext>
                </a:extLst>
              </a:tr>
              <a:tr h="510414">
                <a:tc>
                  <a:txBody>
                    <a:bodyPr/>
                    <a:lstStyle/>
                    <a:p>
                      <a:pPr marL="0" marR="0" algn="ctr" defTabSz="914400" rtl="0" eaLnBrk="1" latinLnBrk="0" hangingPunct="1">
                        <a:spcBef>
                          <a:spcPts val="0"/>
                        </a:spcBef>
                        <a:spcAft>
                          <a:spcPts val="0"/>
                        </a:spcAft>
                      </a:pPr>
                      <a:r>
                        <a:rPr lang="en-US" sz="1800" kern="1200" dirty="0"/>
                        <a:t>6</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Lakshadweep</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121.99</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125.44</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dirty="0"/>
                        <a:t>98.60</a:t>
                      </a:r>
                      <a:endParaRPr lang="en-US" sz="1800" b="1" u="none" kern="1200" dirty="0">
                        <a:solidFill>
                          <a:schemeClr val="tx1"/>
                        </a:solidFill>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6"/>
                  </a:ext>
                </a:extLst>
              </a:tr>
              <a:tr h="402244">
                <a:tc>
                  <a:txBody>
                    <a:bodyPr/>
                    <a:lstStyle/>
                    <a:p>
                      <a:pPr marL="0" marR="0" algn="ctr" defTabSz="914400" rtl="0" eaLnBrk="1" latinLnBrk="0" hangingPunct="1">
                        <a:spcBef>
                          <a:spcPts val="0"/>
                        </a:spcBef>
                        <a:spcAft>
                          <a:spcPts val="0"/>
                        </a:spcAft>
                      </a:pPr>
                      <a:r>
                        <a:rPr lang="en-US" sz="1800" kern="1200" dirty="0"/>
                        <a:t>7</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Puducherry</a:t>
                      </a:r>
                      <a:endParaRPr lang="en-US" sz="18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519.93</a:t>
                      </a:r>
                      <a:endParaRPr lang="en-US" sz="1800" b="1" kern="1200" dirty="0">
                        <a:solidFill>
                          <a:schemeClr val="tx1"/>
                        </a:solidFill>
                        <a:latin typeface="+mn-lt"/>
                        <a:ea typeface="Times New Roman"/>
                        <a:cs typeface="Arial" pitchFamily="34" charset="0"/>
                      </a:endParaRP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540.59</a:t>
                      </a:r>
                      <a:endParaRPr lang="en-US" sz="1800" b="1" kern="1200" dirty="0">
                        <a:solidFill>
                          <a:schemeClr val="tx1"/>
                        </a:solidFill>
                        <a:latin typeface="+mn-lt"/>
                        <a:ea typeface="Times New Roman"/>
                        <a:cs typeface="Arial" pitchFamily="34" charset="0"/>
                      </a:endParaRP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kern="1200" dirty="0">
                          <a:solidFill>
                            <a:schemeClr val="dk1"/>
                          </a:solidFill>
                          <a:latin typeface="+mn-lt"/>
                          <a:ea typeface="+mn-ea"/>
                          <a:cs typeface="+mn-cs"/>
                        </a:rPr>
                        <a:t>422.92</a:t>
                      </a:r>
                    </a:p>
                  </a:txBody>
                  <a:tcPr marL="9525" marR="9525" marT="9526" marB="0" anchor="ctr"/>
                </a:tc>
                <a:extLst>
                  <a:ext uri="{0D108BD9-81ED-4DB2-BD59-A6C34878D82A}">
                    <a16:rowId xmlns:a16="http://schemas.microsoft.com/office/drawing/2014/main" val="10007"/>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26</a:t>
            </a:fld>
            <a:endParaRPr lang="en-US"/>
          </a:p>
        </p:txBody>
      </p:sp>
      <p:sp>
        <p:nvSpPr>
          <p:cNvPr id="2" name="TextBox 1">
            <a:extLst>
              <a:ext uri="{FF2B5EF4-FFF2-40B4-BE49-F238E27FC236}">
                <a16:creationId xmlns:a16="http://schemas.microsoft.com/office/drawing/2014/main" id="{6763B9EA-7F47-4596-8A43-73561EFFDFCC}"/>
              </a:ext>
            </a:extLst>
          </p:cNvPr>
          <p:cNvSpPr txBox="1"/>
          <p:nvPr/>
        </p:nvSpPr>
        <p:spPr>
          <a:xfrm>
            <a:off x="899592" y="5589240"/>
            <a:ext cx="6696744" cy="369332"/>
          </a:xfrm>
          <a:prstGeom prst="rect">
            <a:avLst/>
          </a:prstGeom>
          <a:noFill/>
        </p:spPr>
        <p:txBody>
          <a:bodyPr wrap="square" rtlCol="0">
            <a:spAutoFit/>
          </a:bodyPr>
          <a:lstStyle/>
          <a:p>
            <a:r>
              <a:rPr lang="en-IN" dirty="0"/>
              <a:t>*Quantifications as per revised MME norms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8587" y="2967335"/>
            <a:ext cx="31668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3" name="Slide Number Placeholder 2"/>
          <p:cNvSpPr>
            <a:spLocks noGrp="1"/>
          </p:cNvSpPr>
          <p:nvPr>
            <p:ph type="sldNum" sz="quarter" idx="12"/>
          </p:nvPr>
        </p:nvSpPr>
        <p:spPr/>
        <p:txBody>
          <a:bodyPr/>
          <a:lstStyle/>
          <a:p>
            <a:fld id="{6342436F-A003-49D2-BDA8-A65B203CD7B7}" type="slidenum">
              <a:rPr lang="en-US" smtClean="0"/>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r>
              <a:rPr lang="en-US" altLang="en-US" sz="3733" b="1" dirty="0">
                <a:solidFill>
                  <a:srgbClr val="FFFFFF"/>
                </a:solidFill>
                <a:latin typeface="Calibri" panose="020F0502020204030204" pitchFamily="34" charset="0"/>
                <a:ea typeface="+mj-ea"/>
                <a:cs typeface="+mj-cs"/>
              </a:rPr>
              <a:t>Coverage of children (Primary &amp; U. Primary)</a:t>
            </a:r>
          </a:p>
        </p:txBody>
      </p:sp>
      <p:graphicFrame>
        <p:nvGraphicFramePr>
          <p:cNvPr id="8" name="Table 7"/>
          <p:cNvGraphicFramePr>
            <a:graphicFrameLocks noGrp="1"/>
          </p:cNvGraphicFramePr>
          <p:nvPr>
            <p:extLst>
              <p:ext uri="{D42A27DB-BD31-4B8C-83A1-F6EECF244321}">
                <p14:modId xmlns:p14="http://schemas.microsoft.com/office/powerpoint/2010/main" val="2418127146"/>
              </p:ext>
            </p:extLst>
          </p:nvPr>
        </p:nvGraphicFramePr>
        <p:xfrm>
          <a:off x="152400" y="1124744"/>
          <a:ext cx="5029199" cy="472439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587828">
                  <a:extLst>
                    <a:ext uri="{9D8B030D-6E8A-4147-A177-3AD203B41FA5}">
                      <a16:colId xmlns:a16="http://schemas.microsoft.com/office/drawing/2014/main" val="20002"/>
                    </a:ext>
                  </a:extLst>
                </a:gridCol>
                <a:gridCol w="718457">
                  <a:extLst>
                    <a:ext uri="{9D8B030D-6E8A-4147-A177-3AD203B41FA5}">
                      <a16:colId xmlns:a16="http://schemas.microsoft.com/office/drawing/2014/main" val="20003"/>
                    </a:ext>
                  </a:extLst>
                </a:gridCol>
                <a:gridCol w="718457">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tblGrid>
              <a:tr h="497873">
                <a:tc rowSpan="2">
                  <a:txBody>
                    <a:bodyPr/>
                    <a:lstStyle/>
                    <a:p>
                      <a:pPr algn="ctr" fontAlgn="b"/>
                      <a:r>
                        <a:rPr lang="en-US" sz="1400" b="1" i="0" u="none" strike="noStrike" dirty="0">
                          <a:solidFill>
                            <a:schemeClr val="bg1"/>
                          </a:solidFill>
                          <a:effectLst>
                            <a:outerShdw blurRad="38100" dist="38100" dir="2700000" algn="tl">
                              <a:srgbClr val="000000">
                                <a:alpha val="43137"/>
                              </a:srgbClr>
                            </a:outerShdw>
                          </a:effectLst>
                          <a:latin typeface="Calibri"/>
                        </a:rPr>
                        <a:t>UTs</a:t>
                      </a:r>
                    </a:p>
                  </a:txBody>
                  <a:tcPr marL="9525" marR="9525" marT="9525" marB="0" anchor="ctr"/>
                </a:tc>
                <a:tc gridSpan="3">
                  <a:txBody>
                    <a:bodyPr/>
                    <a:lstStyle/>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Children (Pry)</a:t>
                      </a: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Children (</a:t>
                      </a:r>
                      <a:r>
                        <a:rPr lang="en-US" sz="1600" b="1" i="0" u="none" strike="noStrike" dirty="0" err="1">
                          <a:solidFill>
                            <a:schemeClr val="bg1"/>
                          </a:solidFill>
                          <a:effectLst>
                            <a:outerShdw blurRad="38100" dist="38100" dir="2700000" algn="tl">
                              <a:srgbClr val="000000">
                                <a:alpha val="43137"/>
                              </a:srgbClr>
                            </a:outerShdw>
                          </a:effectLst>
                          <a:latin typeface="Calibri"/>
                        </a:rPr>
                        <a:t>U.Pry</a:t>
                      </a:r>
                      <a:r>
                        <a:rPr lang="en-US" sz="1600" b="1" i="0" u="none" strike="noStrike" dirty="0">
                          <a:solidFill>
                            <a:schemeClr val="bg1"/>
                          </a:solidFill>
                          <a:effectLst>
                            <a:outerShdw blurRad="38100" dist="38100" dir="2700000" algn="tl">
                              <a:srgbClr val="000000">
                                <a:alpha val="43137"/>
                              </a:srgbClr>
                            </a:outerShdw>
                          </a:effectLst>
                          <a:latin typeface="Calibri"/>
                        </a:rPr>
                        <a:t>)</a:t>
                      </a: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1414">
                <a:tc vMerge="1">
                  <a:txBody>
                    <a:bodyPr/>
                    <a:lstStyle/>
                    <a:p>
                      <a:pPr algn="ctr" fontAlgn="b"/>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b="0" i="0" u="none" strike="noStrike" dirty="0">
                          <a:solidFill>
                            <a:srgbClr val="000000"/>
                          </a:solidFill>
                          <a:latin typeface="Calibri"/>
                        </a:rPr>
                        <a:t>PAB Approval</a:t>
                      </a:r>
                    </a:p>
                  </a:txBody>
                  <a:tcPr marL="9525" marR="9525" marT="9525" marB="0" anchor="ctr"/>
                </a:tc>
                <a:tc>
                  <a:txBody>
                    <a:bodyPr/>
                    <a:lstStyle/>
                    <a:p>
                      <a:pPr algn="ctr" fontAlgn="b"/>
                      <a:r>
                        <a:rPr lang="en-US" sz="1400" b="0" i="0" u="none" strike="noStrike" dirty="0">
                          <a:solidFill>
                            <a:srgbClr val="000000"/>
                          </a:solidFill>
                          <a:latin typeface="Calibri"/>
                        </a:rPr>
                        <a:t>Coverage</a:t>
                      </a:r>
                    </a:p>
                  </a:txBody>
                  <a:tcPr marL="9525" marR="9525" marT="9525" marB="0" anchor="ctr"/>
                </a:tc>
                <a:tc>
                  <a:txBody>
                    <a:bodyPr/>
                    <a:lstStyle/>
                    <a:p>
                      <a:pPr algn="ctr" fontAlgn="b"/>
                      <a:r>
                        <a:rPr lang="en-US" sz="1400" b="0" i="0" u="none" strike="noStrike">
                          <a:solidFill>
                            <a:srgbClr val="000000"/>
                          </a:solidFill>
                          <a:latin typeface="Calibri"/>
                        </a:rPr>
                        <a:t>%age </a:t>
                      </a:r>
                    </a:p>
                  </a:txBody>
                  <a:tcPr marL="9525" marR="9525" marT="9525" marB="0" anchor="ctr"/>
                </a:tc>
                <a:tc>
                  <a:txBody>
                    <a:bodyPr/>
                    <a:lstStyle/>
                    <a:p>
                      <a:pPr algn="ctr" fontAlgn="b"/>
                      <a:r>
                        <a:rPr lang="en-US" sz="1400" b="0" i="0" u="none" strike="noStrike">
                          <a:solidFill>
                            <a:srgbClr val="000000"/>
                          </a:solidFill>
                          <a:latin typeface="Calibri"/>
                        </a:rPr>
                        <a:t>PAB Approval</a:t>
                      </a:r>
                    </a:p>
                  </a:txBody>
                  <a:tcPr marL="9525" marR="9525" marT="9525" marB="0" anchor="ctr"/>
                </a:tc>
                <a:tc>
                  <a:txBody>
                    <a:bodyPr/>
                    <a:lstStyle/>
                    <a:p>
                      <a:pPr algn="ctr" fontAlgn="b"/>
                      <a:r>
                        <a:rPr lang="en-US" sz="1400" b="0" i="0" u="none" strike="noStrike">
                          <a:solidFill>
                            <a:srgbClr val="000000"/>
                          </a:solidFill>
                          <a:latin typeface="Calibri"/>
                        </a:rPr>
                        <a:t>Coverage</a:t>
                      </a:r>
                    </a:p>
                  </a:txBody>
                  <a:tcPr marL="9525" marR="9525" marT="9525" marB="0" anchor="ctr"/>
                </a:tc>
                <a:tc>
                  <a:txBody>
                    <a:bodyPr/>
                    <a:lstStyle/>
                    <a:p>
                      <a:pPr algn="ctr" fontAlgn="b"/>
                      <a:r>
                        <a:rPr lang="en-US" sz="1400" b="0" i="0" u="none" strike="noStrike" dirty="0">
                          <a:solidFill>
                            <a:srgbClr val="000000"/>
                          </a:solidFill>
                          <a:latin typeface="Calibri"/>
                        </a:rPr>
                        <a:t>%age </a:t>
                      </a:r>
                    </a:p>
                  </a:txBody>
                  <a:tcPr marL="9525" marR="9525" marT="9525" marB="0" anchor="ctr"/>
                </a:tc>
                <a:extLst>
                  <a:ext uri="{0D108BD9-81ED-4DB2-BD59-A6C34878D82A}">
                    <a16:rowId xmlns:a16="http://schemas.microsoft.com/office/drawing/2014/main" val="10001"/>
                  </a:ext>
                </a:extLst>
              </a:tr>
              <a:tr h="497873">
                <a:tc>
                  <a:txBody>
                    <a:bodyPr/>
                    <a:lstStyle/>
                    <a:p>
                      <a:pPr algn="ctr" fontAlgn="b"/>
                      <a:r>
                        <a:rPr lang="en-US" sz="1200" b="0" i="0" u="none" strike="noStrike" dirty="0">
                          <a:solidFill>
                            <a:srgbClr val="000000"/>
                          </a:solidFill>
                          <a:latin typeface="Calibri"/>
                        </a:rPr>
                        <a:t>A&amp;N Islands</a:t>
                      </a:r>
                    </a:p>
                  </a:txBody>
                  <a:tcPr marL="9525" marR="9525" marT="9525" marB="0" anchor="ctr"/>
                </a:tc>
                <a:tc>
                  <a:txBody>
                    <a:bodyPr/>
                    <a:lstStyle/>
                    <a:p>
                      <a:pPr algn="ctr" fontAlgn="b"/>
                      <a:r>
                        <a:rPr lang="en-US" sz="1400" b="0" i="0" u="none" strike="noStrike" dirty="0">
                          <a:solidFill>
                            <a:srgbClr val="000000"/>
                          </a:solidFill>
                          <a:latin typeface="Calibri"/>
                        </a:rPr>
                        <a:t>14628</a:t>
                      </a:r>
                    </a:p>
                  </a:txBody>
                  <a:tcPr marL="9525" marR="9525" marT="9525" marB="0" anchor="ctr"/>
                </a:tc>
                <a:tc>
                  <a:txBody>
                    <a:bodyPr/>
                    <a:lstStyle/>
                    <a:p>
                      <a:pPr algn="ctr" fontAlgn="b"/>
                      <a:r>
                        <a:rPr lang="en-US" sz="1400" b="0" i="0" u="none" strike="noStrike" dirty="0">
                          <a:solidFill>
                            <a:srgbClr val="000000"/>
                          </a:solidFill>
                          <a:latin typeface="Calibri"/>
                        </a:rPr>
                        <a:t>14017</a:t>
                      </a:r>
                    </a:p>
                  </a:txBody>
                  <a:tcPr marL="9525" marR="9525" marT="9525" marB="0" anchor="ctr"/>
                </a:tc>
                <a:tc>
                  <a:txBody>
                    <a:bodyPr/>
                    <a:lstStyle/>
                    <a:p>
                      <a:pPr algn="ctr" fontAlgn="b"/>
                      <a:r>
                        <a:rPr lang="en-US" sz="1400" b="0" i="0" u="none" strike="noStrike" dirty="0">
                          <a:solidFill>
                            <a:srgbClr val="000000"/>
                          </a:solidFill>
                          <a:latin typeface="Calibri"/>
                        </a:rPr>
                        <a:t>96%</a:t>
                      </a:r>
                    </a:p>
                  </a:txBody>
                  <a:tcPr marL="9525" marR="9525" marT="9525" marB="0" anchor="ctr"/>
                </a:tc>
                <a:tc>
                  <a:txBody>
                    <a:bodyPr/>
                    <a:lstStyle/>
                    <a:p>
                      <a:pPr algn="ctr" fontAlgn="b"/>
                      <a:r>
                        <a:rPr lang="en-US" sz="1400" b="0" i="0" u="none" strike="noStrike">
                          <a:solidFill>
                            <a:srgbClr val="000000"/>
                          </a:solidFill>
                          <a:latin typeface="Calibri"/>
                        </a:rPr>
                        <a:t>10210</a:t>
                      </a:r>
                    </a:p>
                  </a:txBody>
                  <a:tcPr marL="9525" marR="9525" marT="9525" marB="0" anchor="ctr"/>
                </a:tc>
                <a:tc>
                  <a:txBody>
                    <a:bodyPr/>
                    <a:lstStyle/>
                    <a:p>
                      <a:pPr algn="ctr" fontAlgn="b"/>
                      <a:r>
                        <a:rPr lang="en-US" sz="1400" b="0" i="0" u="none" strike="noStrike">
                          <a:solidFill>
                            <a:srgbClr val="000000"/>
                          </a:solidFill>
                          <a:latin typeface="Calibri"/>
                        </a:rPr>
                        <a:t>10084</a:t>
                      </a:r>
                    </a:p>
                  </a:txBody>
                  <a:tcPr marL="9525" marR="9525" marT="9525" marB="0" anchor="ctr"/>
                </a:tc>
                <a:tc>
                  <a:txBody>
                    <a:bodyPr/>
                    <a:lstStyle/>
                    <a:p>
                      <a:pPr algn="ctr" fontAlgn="b"/>
                      <a:r>
                        <a:rPr lang="en-US" sz="1400" b="0" i="0" u="none" strike="noStrike">
                          <a:solidFill>
                            <a:srgbClr val="000000"/>
                          </a:solidFill>
                          <a:latin typeface="Calibri"/>
                        </a:rPr>
                        <a:t>99%</a:t>
                      </a:r>
                    </a:p>
                  </a:txBody>
                  <a:tcPr marL="9525" marR="9525" marT="9525" marB="0" anchor="ctr"/>
                </a:tc>
                <a:extLst>
                  <a:ext uri="{0D108BD9-81ED-4DB2-BD59-A6C34878D82A}">
                    <a16:rowId xmlns:a16="http://schemas.microsoft.com/office/drawing/2014/main" val="10002"/>
                  </a:ext>
                </a:extLst>
              </a:tr>
              <a:tr h="497873">
                <a:tc>
                  <a:txBody>
                    <a:bodyPr/>
                    <a:lstStyle/>
                    <a:p>
                      <a:pPr algn="ctr" fontAlgn="b"/>
                      <a:r>
                        <a:rPr lang="en-US" sz="1200" b="0" i="0" u="none" strike="noStrike" dirty="0">
                          <a:solidFill>
                            <a:srgbClr val="000000"/>
                          </a:solidFill>
                          <a:latin typeface="Calibri"/>
                        </a:rPr>
                        <a:t>Chandigarh</a:t>
                      </a:r>
                    </a:p>
                  </a:txBody>
                  <a:tcPr marL="9525" marR="9525" marT="9525" marB="0" anchor="ctr"/>
                </a:tc>
                <a:tc>
                  <a:txBody>
                    <a:bodyPr/>
                    <a:lstStyle/>
                    <a:p>
                      <a:pPr algn="ctr" fontAlgn="b"/>
                      <a:r>
                        <a:rPr lang="en-US" sz="1400" b="0" i="0" u="none" strike="noStrike" dirty="0">
                          <a:solidFill>
                            <a:srgbClr val="000000"/>
                          </a:solidFill>
                          <a:latin typeface="Calibri"/>
                        </a:rPr>
                        <a:t>30574</a:t>
                      </a:r>
                    </a:p>
                  </a:txBody>
                  <a:tcPr marL="9525" marR="9525" marT="9525" marB="0" anchor="ctr"/>
                </a:tc>
                <a:tc>
                  <a:txBody>
                    <a:bodyPr/>
                    <a:lstStyle/>
                    <a:p>
                      <a:pPr algn="ctr" fontAlgn="b"/>
                      <a:r>
                        <a:rPr lang="en-US" sz="1400" b="0" i="0" u="none" strike="noStrike">
                          <a:solidFill>
                            <a:srgbClr val="000000"/>
                          </a:solidFill>
                          <a:latin typeface="Calibri"/>
                        </a:rPr>
                        <a:t>25330</a:t>
                      </a:r>
                    </a:p>
                  </a:txBody>
                  <a:tcPr marL="9525" marR="9525" marT="9525" marB="0" anchor="ctr"/>
                </a:tc>
                <a:tc>
                  <a:txBody>
                    <a:bodyPr/>
                    <a:lstStyle/>
                    <a:p>
                      <a:pPr algn="ctr" fontAlgn="b"/>
                      <a:r>
                        <a:rPr lang="en-US" sz="1400" b="0" i="0" u="none" strike="noStrike" dirty="0">
                          <a:solidFill>
                            <a:srgbClr val="000000"/>
                          </a:solidFill>
                          <a:latin typeface="Calibri"/>
                        </a:rPr>
                        <a:t>83%</a:t>
                      </a:r>
                    </a:p>
                  </a:txBody>
                  <a:tcPr marL="9525" marR="9525" marT="9525" marB="0" anchor="ctr"/>
                </a:tc>
                <a:tc>
                  <a:txBody>
                    <a:bodyPr/>
                    <a:lstStyle/>
                    <a:p>
                      <a:pPr algn="ctr" fontAlgn="b"/>
                      <a:r>
                        <a:rPr lang="en-US" sz="1400" b="0" i="0" u="none" strike="noStrike" dirty="0">
                          <a:solidFill>
                            <a:srgbClr val="000000"/>
                          </a:solidFill>
                          <a:latin typeface="Calibri"/>
                        </a:rPr>
                        <a:t>18739</a:t>
                      </a:r>
                    </a:p>
                  </a:txBody>
                  <a:tcPr marL="9525" marR="9525" marT="9525" marB="0" anchor="ctr"/>
                </a:tc>
                <a:tc>
                  <a:txBody>
                    <a:bodyPr/>
                    <a:lstStyle/>
                    <a:p>
                      <a:pPr algn="ctr" fontAlgn="b"/>
                      <a:r>
                        <a:rPr lang="en-US" sz="1400" b="0" i="0" u="none" strike="noStrike" dirty="0">
                          <a:solidFill>
                            <a:srgbClr val="000000"/>
                          </a:solidFill>
                          <a:latin typeface="Calibri"/>
                        </a:rPr>
                        <a:t>16887</a:t>
                      </a:r>
                    </a:p>
                  </a:txBody>
                  <a:tcPr marL="9525" marR="9525" marT="9525" marB="0" anchor="ctr"/>
                </a:tc>
                <a:tc>
                  <a:txBody>
                    <a:bodyPr/>
                    <a:lstStyle/>
                    <a:p>
                      <a:pPr algn="ctr" fontAlgn="b"/>
                      <a:r>
                        <a:rPr lang="en-US" sz="1400" b="0" i="0" u="none" strike="noStrike">
                          <a:solidFill>
                            <a:srgbClr val="000000"/>
                          </a:solidFill>
                          <a:latin typeface="Calibri"/>
                        </a:rPr>
                        <a:t>90%</a:t>
                      </a:r>
                    </a:p>
                  </a:txBody>
                  <a:tcPr marL="9525" marR="9525" marT="9525" marB="0" anchor="ctr"/>
                </a:tc>
                <a:extLst>
                  <a:ext uri="{0D108BD9-81ED-4DB2-BD59-A6C34878D82A}">
                    <a16:rowId xmlns:a16="http://schemas.microsoft.com/office/drawing/2014/main" val="10003"/>
                  </a:ext>
                </a:extLst>
              </a:tr>
              <a:tr h="497873">
                <a:tc>
                  <a:txBody>
                    <a:bodyPr/>
                    <a:lstStyle/>
                    <a:p>
                      <a:pPr algn="ctr" fontAlgn="b"/>
                      <a:r>
                        <a:rPr lang="en-US" sz="1200" b="0" i="0" u="none" strike="noStrike" dirty="0">
                          <a:solidFill>
                            <a:srgbClr val="000000"/>
                          </a:solidFill>
                          <a:latin typeface="Calibri"/>
                        </a:rPr>
                        <a:t>Dadra</a:t>
                      </a:r>
                      <a:r>
                        <a:rPr lang="en-US" sz="1200" b="0" i="0" u="none" strike="noStrike" baseline="0" dirty="0">
                          <a:solidFill>
                            <a:srgbClr val="000000"/>
                          </a:solidFill>
                          <a:latin typeface="Calibri"/>
                        </a:rPr>
                        <a:t> &amp; </a:t>
                      </a:r>
                      <a:r>
                        <a:rPr lang="en-US" sz="1200" b="0" i="0" u="none" strike="noStrike" dirty="0">
                          <a:solidFill>
                            <a:srgbClr val="000000"/>
                          </a:solidFill>
                          <a:latin typeface="Calibri"/>
                        </a:rPr>
                        <a:t>Nagar Haveli</a:t>
                      </a:r>
                    </a:p>
                  </a:txBody>
                  <a:tcPr marL="9525" marR="9525" marT="9525" marB="0" anchor="ctr"/>
                </a:tc>
                <a:tc>
                  <a:txBody>
                    <a:bodyPr/>
                    <a:lstStyle/>
                    <a:p>
                      <a:pPr algn="ctr" fontAlgn="b"/>
                      <a:r>
                        <a:rPr lang="en-US" sz="1400" b="0" i="0" u="none" strike="noStrike" dirty="0">
                          <a:solidFill>
                            <a:srgbClr val="000000"/>
                          </a:solidFill>
                          <a:latin typeface="Calibri"/>
                        </a:rPr>
                        <a:t>24280</a:t>
                      </a:r>
                    </a:p>
                  </a:txBody>
                  <a:tcPr marL="9525" marR="9525" marT="9525" marB="0" anchor="ctr"/>
                </a:tc>
                <a:tc>
                  <a:txBody>
                    <a:bodyPr/>
                    <a:lstStyle/>
                    <a:p>
                      <a:pPr algn="ctr" fontAlgn="b"/>
                      <a:r>
                        <a:rPr lang="en-US" sz="1400" b="0" i="0" u="none" strike="noStrike" dirty="0">
                          <a:solidFill>
                            <a:srgbClr val="000000"/>
                          </a:solidFill>
                          <a:latin typeface="Calibri"/>
                        </a:rPr>
                        <a:t>22107</a:t>
                      </a:r>
                    </a:p>
                  </a:txBody>
                  <a:tcPr marL="9525" marR="9525" marT="9525" marB="0" anchor="ctr"/>
                </a:tc>
                <a:tc>
                  <a:txBody>
                    <a:bodyPr/>
                    <a:lstStyle/>
                    <a:p>
                      <a:pPr algn="ctr" fontAlgn="b"/>
                      <a:r>
                        <a:rPr lang="en-US" sz="1400" b="0" i="0" u="none" strike="noStrike">
                          <a:solidFill>
                            <a:srgbClr val="000000"/>
                          </a:solidFill>
                          <a:latin typeface="Calibri"/>
                        </a:rPr>
                        <a:t>91%</a:t>
                      </a:r>
                    </a:p>
                  </a:txBody>
                  <a:tcPr marL="9525" marR="9525" marT="9525" marB="0" anchor="ctr"/>
                </a:tc>
                <a:tc>
                  <a:txBody>
                    <a:bodyPr/>
                    <a:lstStyle/>
                    <a:p>
                      <a:pPr algn="ctr" fontAlgn="b"/>
                      <a:r>
                        <a:rPr lang="en-US" sz="1400" b="0" i="0" u="none" strike="noStrike">
                          <a:solidFill>
                            <a:srgbClr val="000000"/>
                          </a:solidFill>
                          <a:latin typeface="Calibri"/>
                        </a:rPr>
                        <a:t>11500</a:t>
                      </a:r>
                    </a:p>
                  </a:txBody>
                  <a:tcPr marL="9525" marR="9525" marT="9525" marB="0" anchor="ctr"/>
                </a:tc>
                <a:tc>
                  <a:txBody>
                    <a:bodyPr/>
                    <a:lstStyle/>
                    <a:p>
                      <a:pPr algn="ctr" fontAlgn="b"/>
                      <a:r>
                        <a:rPr lang="en-US" sz="1400" b="0" i="0" u="none" strike="noStrike" dirty="0">
                          <a:solidFill>
                            <a:srgbClr val="000000"/>
                          </a:solidFill>
                          <a:latin typeface="Calibri"/>
                        </a:rPr>
                        <a:t>10280</a:t>
                      </a:r>
                    </a:p>
                  </a:txBody>
                  <a:tcPr marL="9525" marR="9525" marT="9525" marB="0" anchor="ctr"/>
                </a:tc>
                <a:tc>
                  <a:txBody>
                    <a:bodyPr/>
                    <a:lstStyle/>
                    <a:p>
                      <a:pPr algn="ctr" fontAlgn="b"/>
                      <a:r>
                        <a:rPr lang="en-US" sz="1400" b="0" i="0" u="none" strike="noStrike" dirty="0">
                          <a:solidFill>
                            <a:srgbClr val="000000"/>
                          </a:solidFill>
                          <a:latin typeface="Calibri"/>
                        </a:rPr>
                        <a:t>89%</a:t>
                      </a:r>
                    </a:p>
                  </a:txBody>
                  <a:tcPr marL="9525" marR="9525" marT="9525" marB="0" anchor="ctr"/>
                </a:tc>
                <a:extLst>
                  <a:ext uri="{0D108BD9-81ED-4DB2-BD59-A6C34878D82A}">
                    <a16:rowId xmlns:a16="http://schemas.microsoft.com/office/drawing/2014/main" val="10004"/>
                  </a:ext>
                </a:extLst>
              </a:tr>
              <a:tr h="497873">
                <a:tc>
                  <a:txBody>
                    <a:bodyPr/>
                    <a:lstStyle/>
                    <a:p>
                      <a:pPr algn="ctr" fontAlgn="b"/>
                      <a:r>
                        <a:rPr lang="en-US" sz="1200" b="0" i="0" u="none" strike="noStrike" dirty="0">
                          <a:solidFill>
                            <a:srgbClr val="000000"/>
                          </a:solidFill>
                          <a:latin typeface="Calibri"/>
                        </a:rPr>
                        <a:t>Daman</a:t>
                      </a:r>
                      <a:r>
                        <a:rPr lang="en-US" sz="1200" b="0" i="0" u="none" strike="noStrike" baseline="0" dirty="0">
                          <a:solidFill>
                            <a:srgbClr val="000000"/>
                          </a:solidFill>
                          <a:latin typeface="Calibri"/>
                        </a:rPr>
                        <a:t> &amp; Diu</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400" b="0" i="0" u="none" strike="noStrike" dirty="0">
                          <a:solidFill>
                            <a:srgbClr val="000000"/>
                          </a:solidFill>
                          <a:latin typeface="Calibri"/>
                        </a:rPr>
                        <a:t>9400</a:t>
                      </a:r>
                    </a:p>
                  </a:txBody>
                  <a:tcPr marL="9525" marR="9525" marT="9525" marB="0" anchor="ctr"/>
                </a:tc>
                <a:tc>
                  <a:txBody>
                    <a:bodyPr/>
                    <a:lstStyle/>
                    <a:p>
                      <a:pPr algn="ctr" fontAlgn="b"/>
                      <a:r>
                        <a:rPr lang="en-US" sz="1400" b="0" i="0" u="none" strike="noStrike" dirty="0">
                          <a:solidFill>
                            <a:srgbClr val="000000"/>
                          </a:solidFill>
                          <a:latin typeface="Calibri"/>
                        </a:rPr>
                        <a:t>8916</a:t>
                      </a:r>
                    </a:p>
                  </a:txBody>
                  <a:tcPr marL="9525" marR="9525" marT="9525" marB="0" anchor="ctr"/>
                </a:tc>
                <a:tc>
                  <a:txBody>
                    <a:bodyPr/>
                    <a:lstStyle/>
                    <a:p>
                      <a:pPr algn="ctr" fontAlgn="b"/>
                      <a:r>
                        <a:rPr lang="en-US" sz="1400" b="0" i="0" u="none" strike="noStrike" dirty="0">
                          <a:solidFill>
                            <a:srgbClr val="000000"/>
                          </a:solidFill>
                          <a:latin typeface="Calibri"/>
                        </a:rPr>
                        <a:t>95%</a:t>
                      </a:r>
                    </a:p>
                  </a:txBody>
                  <a:tcPr marL="9525" marR="9525" marT="9525" marB="0" anchor="ctr"/>
                </a:tc>
                <a:tc>
                  <a:txBody>
                    <a:bodyPr/>
                    <a:lstStyle/>
                    <a:p>
                      <a:pPr algn="ctr" fontAlgn="b"/>
                      <a:r>
                        <a:rPr lang="en-US" sz="1400" b="0" i="0" u="none" strike="noStrike">
                          <a:solidFill>
                            <a:srgbClr val="000000"/>
                          </a:solidFill>
                          <a:latin typeface="Calibri"/>
                        </a:rPr>
                        <a:t>6600</a:t>
                      </a:r>
                    </a:p>
                  </a:txBody>
                  <a:tcPr marL="9525" marR="9525" marT="9525" marB="0" anchor="ctr"/>
                </a:tc>
                <a:tc>
                  <a:txBody>
                    <a:bodyPr/>
                    <a:lstStyle/>
                    <a:p>
                      <a:pPr algn="ctr" fontAlgn="b"/>
                      <a:r>
                        <a:rPr lang="en-US" sz="1400" b="0" i="0" u="none" strike="noStrike" dirty="0">
                          <a:solidFill>
                            <a:srgbClr val="000000"/>
                          </a:solidFill>
                          <a:latin typeface="Calibri"/>
                        </a:rPr>
                        <a:t>6092</a:t>
                      </a:r>
                    </a:p>
                  </a:txBody>
                  <a:tcPr marL="9525" marR="9525" marT="9525" marB="0" anchor="ctr"/>
                </a:tc>
                <a:tc>
                  <a:txBody>
                    <a:bodyPr/>
                    <a:lstStyle/>
                    <a:p>
                      <a:pPr algn="ctr" fontAlgn="b"/>
                      <a:r>
                        <a:rPr lang="en-US" sz="1400" b="0" i="0" u="none" strike="noStrike" dirty="0">
                          <a:solidFill>
                            <a:srgbClr val="000000"/>
                          </a:solidFill>
                          <a:latin typeface="Calibri"/>
                        </a:rPr>
                        <a:t>92%</a:t>
                      </a:r>
                    </a:p>
                  </a:txBody>
                  <a:tcPr marL="9525" marR="9525" marT="9525" marB="0" anchor="ctr"/>
                </a:tc>
                <a:extLst>
                  <a:ext uri="{0D108BD9-81ED-4DB2-BD59-A6C34878D82A}">
                    <a16:rowId xmlns:a16="http://schemas.microsoft.com/office/drawing/2014/main" val="10005"/>
                  </a:ext>
                </a:extLst>
              </a:tr>
              <a:tr h="497873">
                <a:tc>
                  <a:txBody>
                    <a:bodyPr/>
                    <a:lstStyle/>
                    <a:p>
                      <a:pPr algn="ctr" fontAlgn="b"/>
                      <a:r>
                        <a:rPr lang="en-US" sz="1200" b="0" i="0" u="none" strike="noStrike" dirty="0">
                          <a:solidFill>
                            <a:srgbClr val="000000"/>
                          </a:solidFill>
                          <a:latin typeface="Calibri"/>
                        </a:rPr>
                        <a:t>Delhi</a:t>
                      </a:r>
                    </a:p>
                  </a:txBody>
                  <a:tcPr marL="9525" marR="9525" marT="9525" marB="0" anchor="ctr"/>
                </a:tc>
                <a:tc>
                  <a:txBody>
                    <a:bodyPr/>
                    <a:lstStyle/>
                    <a:p>
                      <a:pPr algn="ctr" fontAlgn="b"/>
                      <a:r>
                        <a:rPr lang="en-US" sz="1400" b="0" i="0" u="none" strike="noStrike" dirty="0">
                          <a:solidFill>
                            <a:srgbClr val="000000"/>
                          </a:solidFill>
                          <a:latin typeface="Calibri"/>
                        </a:rPr>
                        <a:t>612604</a:t>
                      </a:r>
                    </a:p>
                  </a:txBody>
                  <a:tcPr marL="9525" marR="9525" marT="9525" marB="0" anchor="ctr"/>
                </a:tc>
                <a:tc>
                  <a:txBody>
                    <a:bodyPr/>
                    <a:lstStyle/>
                    <a:p>
                      <a:pPr algn="ctr" fontAlgn="b"/>
                      <a:r>
                        <a:rPr lang="en-US" sz="1400" b="0" i="0" u="none" strike="noStrike">
                          <a:solidFill>
                            <a:srgbClr val="000000"/>
                          </a:solidFill>
                          <a:latin typeface="Calibri"/>
                        </a:rPr>
                        <a:t>568385</a:t>
                      </a:r>
                    </a:p>
                  </a:txBody>
                  <a:tcPr marL="9525" marR="9525" marT="9525" marB="0" anchor="ctr"/>
                </a:tc>
                <a:tc>
                  <a:txBody>
                    <a:bodyPr/>
                    <a:lstStyle/>
                    <a:p>
                      <a:pPr algn="ctr" fontAlgn="b"/>
                      <a:r>
                        <a:rPr lang="en-US" sz="1400" b="0" i="0" u="none" strike="noStrike">
                          <a:solidFill>
                            <a:srgbClr val="000000"/>
                          </a:solidFill>
                          <a:latin typeface="Calibri"/>
                        </a:rPr>
                        <a:t>93%</a:t>
                      </a:r>
                    </a:p>
                  </a:txBody>
                  <a:tcPr marL="9525" marR="9525" marT="9525" marB="0" anchor="ctr"/>
                </a:tc>
                <a:tc>
                  <a:txBody>
                    <a:bodyPr/>
                    <a:lstStyle/>
                    <a:p>
                      <a:pPr algn="ctr" fontAlgn="b"/>
                      <a:r>
                        <a:rPr lang="en-US" sz="1400" b="0" i="0" u="none" strike="noStrike">
                          <a:solidFill>
                            <a:srgbClr val="000000"/>
                          </a:solidFill>
                          <a:latin typeface="Calibri"/>
                        </a:rPr>
                        <a:t>451700</a:t>
                      </a:r>
                    </a:p>
                  </a:txBody>
                  <a:tcPr marL="9525" marR="9525" marT="9525" marB="0" anchor="ctr"/>
                </a:tc>
                <a:tc>
                  <a:txBody>
                    <a:bodyPr/>
                    <a:lstStyle/>
                    <a:p>
                      <a:pPr algn="ctr" fontAlgn="b"/>
                      <a:r>
                        <a:rPr lang="en-US" sz="1400" b="0" i="0" u="none" strike="noStrike">
                          <a:solidFill>
                            <a:srgbClr val="000000"/>
                          </a:solidFill>
                          <a:latin typeface="Calibri"/>
                        </a:rPr>
                        <a:t>386314</a:t>
                      </a:r>
                    </a:p>
                  </a:txBody>
                  <a:tcPr marL="9525" marR="9525" marT="9525" marB="0" anchor="ctr"/>
                </a:tc>
                <a:tc>
                  <a:txBody>
                    <a:bodyPr/>
                    <a:lstStyle/>
                    <a:p>
                      <a:pPr algn="ctr" fontAlgn="b"/>
                      <a:r>
                        <a:rPr lang="en-US" sz="1400" b="0" i="0" u="none" strike="noStrike" dirty="0">
                          <a:solidFill>
                            <a:srgbClr val="000000"/>
                          </a:solidFill>
                          <a:latin typeface="Calibri"/>
                        </a:rPr>
                        <a:t>86%</a:t>
                      </a:r>
                    </a:p>
                  </a:txBody>
                  <a:tcPr marL="9525" marR="9525" marT="9525" marB="0" anchor="ctr"/>
                </a:tc>
                <a:extLst>
                  <a:ext uri="{0D108BD9-81ED-4DB2-BD59-A6C34878D82A}">
                    <a16:rowId xmlns:a16="http://schemas.microsoft.com/office/drawing/2014/main" val="10006"/>
                  </a:ext>
                </a:extLst>
              </a:tr>
              <a:tr h="497873">
                <a:tc>
                  <a:txBody>
                    <a:bodyPr/>
                    <a:lstStyle/>
                    <a:p>
                      <a:pPr algn="ctr" fontAlgn="b"/>
                      <a:r>
                        <a:rPr lang="en-US" sz="1200" b="0" i="0" u="none" strike="noStrike" dirty="0">
                          <a:solidFill>
                            <a:srgbClr val="000000"/>
                          </a:solidFill>
                          <a:latin typeface="Calibri"/>
                        </a:rPr>
                        <a:t>Lakshadweep</a:t>
                      </a:r>
                    </a:p>
                  </a:txBody>
                  <a:tcPr marL="9525" marR="9525" marT="9525" marB="0" anchor="ctr"/>
                </a:tc>
                <a:tc>
                  <a:txBody>
                    <a:bodyPr/>
                    <a:lstStyle/>
                    <a:p>
                      <a:pPr algn="ctr" fontAlgn="b"/>
                      <a:r>
                        <a:rPr lang="en-US" sz="1400" b="0" i="0" u="none" strike="noStrike" dirty="0">
                          <a:solidFill>
                            <a:srgbClr val="000000"/>
                          </a:solidFill>
                          <a:latin typeface="Calibri"/>
                        </a:rPr>
                        <a:t>4073</a:t>
                      </a:r>
                    </a:p>
                  </a:txBody>
                  <a:tcPr marL="9525" marR="9525" marT="9525" marB="0" anchor="ctr"/>
                </a:tc>
                <a:tc>
                  <a:txBody>
                    <a:bodyPr/>
                    <a:lstStyle/>
                    <a:p>
                      <a:pPr algn="ctr" fontAlgn="b"/>
                      <a:r>
                        <a:rPr lang="en-US" sz="1400" b="0" i="0" u="none" strike="noStrike">
                          <a:solidFill>
                            <a:srgbClr val="000000"/>
                          </a:solidFill>
                          <a:latin typeface="Calibri"/>
                        </a:rPr>
                        <a:t>4469</a:t>
                      </a:r>
                    </a:p>
                  </a:txBody>
                  <a:tcPr marL="9525" marR="9525" marT="9525" marB="0" anchor="ctr"/>
                </a:tc>
                <a:tc>
                  <a:txBody>
                    <a:bodyPr/>
                    <a:lstStyle/>
                    <a:p>
                      <a:pPr algn="ctr" fontAlgn="b"/>
                      <a:r>
                        <a:rPr lang="en-US" sz="1400" b="0" i="0" u="none" strike="noStrike" dirty="0">
                          <a:solidFill>
                            <a:srgbClr val="000000"/>
                          </a:solidFill>
                          <a:latin typeface="Calibri"/>
                        </a:rPr>
                        <a:t>109%*</a:t>
                      </a:r>
                    </a:p>
                  </a:txBody>
                  <a:tcPr marL="9525" marR="9525" marT="9525" marB="0" anchor="ctr"/>
                </a:tc>
                <a:tc>
                  <a:txBody>
                    <a:bodyPr/>
                    <a:lstStyle/>
                    <a:p>
                      <a:pPr algn="ctr" fontAlgn="b"/>
                      <a:r>
                        <a:rPr lang="en-US" sz="1400" b="0" i="0" u="none" strike="noStrike">
                          <a:solidFill>
                            <a:srgbClr val="000000"/>
                          </a:solidFill>
                          <a:latin typeface="Calibri"/>
                        </a:rPr>
                        <a:t>2738</a:t>
                      </a:r>
                    </a:p>
                  </a:txBody>
                  <a:tcPr marL="9525" marR="9525" marT="9525" marB="0" anchor="ctr"/>
                </a:tc>
                <a:tc>
                  <a:txBody>
                    <a:bodyPr/>
                    <a:lstStyle/>
                    <a:p>
                      <a:pPr algn="ctr" fontAlgn="b"/>
                      <a:r>
                        <a:rPr lang="en-US" sz="1400" b="0" i="0" u="none" strike="noStrike">
                          <a:solidFill>
                            <a:srgbClr val="000000"/>
                          </a:solidFill>
                          <a:latin typeface="Calibri"/>
                        </a:rPr>
                        <a:t>2248</a:t>
                      </a:r>
                    </a:p>
                  </a:txBody>
                  <a:tcPr marL="9525" marR="9525" marT="9525" marB="0" anchor="ctr"/>
                </a:tc>
                <a:tc>
                  <a:txBody>
                    <a:bodyPr/>
                    <a:lstStyle/>
                    <a:p>
                      <a:pPr algn="ctr" fontAlgn="b"/>
                      <a:r>
                        <a:rPr lang="en-US" sz="1400" b="0" i="0" u="none" strike="noStrike" dirty="0">
                          <a:solidFill>
                            <a:srgbClr val="000000"/>
                          </a:solidFill>
                          <a:latin typeface="Calibri"/>
                        </a:rPr>
                        <a:t>82%</a:t>
                      </a:r>
                    </a:p>
                  </a:txBody>
                  <a:tcPr marL="9525" marR="9525" marT="9525" marB="0" anchor="ctr"/>
                </a:tc>
                <a:extLst>
                  <a:ext uri="{0D108BD9-81ED-4DB2-BD59-A6C34878D82A}">
                    <a16:rowId xmlns:a16="http://schemas.microsoft.com/office/drawing/2014/main" val="10007"/>
                  </a:ext>
                </a:extLst>
              </a:tr>
              <a:tr h="497873">
                <a:tc>
                  <a:txBody>
                    <a:bodyPr/>
                    <a:lstStyle/>
                    <a:p>
                      <a:pPr algn="ctr" fontAlgn="b"/>
                      <a:r>
                        <a:rPr lang="en-US" sz="1200" b="0" i="0" u="none" strike="noStrike" dirty="0" err="1">
                          <a:solidFill>
                            <a:srgbClr val="000000"/>
                          </a:solidFill>
                          <a:latin typeface="Calibri"/>
                        </a:rPr>
                        <a:t>Puducherry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400" b="0" i="0" u="none" strike="noStrike" dirty="0">
                          <a:solidFill>
                            <a:srgbClr val="000000"/>
                          </a:solidFill>
                          <a:latin typeface="Calibri"/>
                        </a:rPr>
                        <a:t>26231</a:t>
                      </a:r>
                    </a:p>
                  </a:txBody>
                  <a:tcPr marL="9525" marR="9525" marT="9525" marB="0" anchor="ctr"/>
                </a:tc>
                <a:tc>
                  <a:txBody>
                    <a:bodyPr/>
                    <a:lstStyle/>
                    <a:p>
                      <a:pPr algn="ctr" fontAlgn="b"/>
                      <a:r>
                        <a:rPr lang="en-US" sz="1400" b="0" i="0" u="none" strike="noStrike">
                          <a:solidFill>
                            <a:srgbClr val="000000"/>
                          </a:solidFill>
                          <a:latin typeface="Calibri"/>
                        </a:rPr>
                        <a:t>25875</a:t>
                      </a:r>
                    </a:p>
                  </a:txBody>
                  <a:tcPr marL="9525" marR="9525" marT="9525" marB="0" anchor="ctr"/>
                </a:tc>
                <a:tc>
                  <a:txBody>
                    <a:bodyPr/>
                    <a:lstStyle/>
                    <a:p>
                      <a:pPr algn="ctr" fontAlgn="b"/>
                      <a:r>
                        <a:rPr lang="en-US" sz="1400" b="0" i="0" u="none" strike="noStrike">
                          <a:solidFill>
                            <a:srgbClr val="000000"/>
                          </a:solidFill>
                          <a:latin typeface="Calibri"/>
                        </a:rPr>
                        <a:t>99%</a:t>
                      </a:r>
                    </a:p>
                  </a:txBody>
                  <a:tcPr marL="9525" marR="9525" marT="9525" marB="0" anchor="ctr"/>
                </a:tc>
                <a:tc>
                  <a:txBody>
                    <a:bodyPr/>
                    <a:lstStyle/>
                    <a:p>
                      <a:pPr algn="ctr" fontAlgn="b"/>
                      <a:r>
                        <a:rPr lang="en-US" sz="1400" b="0" i="0" u="none" strike="noStrike">
                          <a:solidFill>
                            <a:srgbClr val="000000"/>
                          </a:solidFill>
                          <a:latin typeface="Calibri"/>
                        </a:rPr>
                        <a:t>19235</a:t>
                      </a:r>
                    </a:p>
                  </a:txBody>
                  <a:tcPr marL="9525" marR="9525" marT="9525" marB="0" anchor="ctr"/>
                </a:tc>
                <a:tc>
                  <a:txBody>
                    <a:bodyPr/>
                    <a:lstStyle/>
                    <a:p>
                      <a:pPr algn="ctr" fontAlgn="b"/>
                      <a:r>
                        <a:rPr lang="en-US" sz="1400" b="0" i="0" u="none" strike="noStrike" dirty="0">
                          <a:solidFill>
                            <a:srgbClr val="000000"/>
                          </a:solidFill>
                          <a:latin typeface="Calibri"/>
                        </a:rPr>
                        <a:t>18715</a:t>
                      </a:r>
                    </a:p>
                  </a:txBody>
                  <a:tcPr marL="9525" marR="9525" marT="9525" marB="0" anchor="ctr"/>
                </a:tc>
                <a:tc>
                  <a:txBody>
                    <a:bodyPr/>
                    <a:lstStyle/>
                    <a:p>
                      <a:pPr algn="ctr" fontAlgn="b"/>
                      <a:r>
                        <a:rPr lang="en-US" sz="1400" b="0" i="0" u="none" strike="noStrike" dirty="0">
                          <a:solidFill>
                            <a:srgbClr val="000000"/>
                          </a:solidFill>
                          <a:latin typeface="Calibri"/>
                        </a:rPr>
                        <a:t>97%</a:t>
                      </a:r>
                    </a:p>
                  </a:txBody>
                  <a:tcPr marL="9525" marR="9525" marT="9525" marB="0" anchor="ctr"/>
                </a:tc>
                <a:extLst>
                  <a:ext uri="{0D108BD9-81ED-4DB2-BD59-A6C34878D82A}">
                    <a16:rowId xmlns:a16="http://schemas.microsoft.com/office/drawing/2014/main" val="10008"/>
                  </a:ext>
                </a:extLst>
              </a:tr>
            </a:tbl>
          </a:graphicData>
        </a:graphic>
      </p:graphicFrame>
      <p:graphicFrame>
        <p:nvGraphicFramePr>
          <p:cNvPr id="9" name="Chart 8"/>
          <p:cNvGraphicFramePr/>
          <p:nvPr>
            <p:extLst>
              <p:ext uri="{D42A27DB-BD31-4B8C-83A1-F6EECF244321}">
                <p14:modId xmlns:p14="http://schemas.microsoft.com/office/powerpoint/2010/main" val="658900199"/>
              </p:ext>
            </p:extLst>
          </p:nvPr>
        </p:nvGraphicFramePr>
        <p:xfrm>
          <a:off x="5105400" y="1295400"/>
          <a:ext cx="3581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3</a:t>
            </a:fld>
            <a:endParaRPr lang="en-US" altLang="en-US"/>
          </a:p>
        </p:txBody>
      </p:sp>
      <p:sp>
        <p:nvSpPr>
          <p:cNvPr id="6" name="TextBox 5"/>
          <p:cNvSpPr txBox="1"/>
          <p:nvPr/>
        </p:nvSpPr>
        <p:spPr>
          <a:xfrm>
            <a:off x="500034" y="6215082"/>
            <a:ext cx="5786478" cy="369332"/>
          </a:xfrm>
          <a:prstGeom prst="rect">
            <a:avLst/>
          </a:prstGeom>
          <a:noFill/>
        </p:spPr>
        <p:txBody>
          <a:bodyPr wrap="square" rtlCol="0">
            <a:spAutoFit/>
          </a:bodyPr>
          <a:lstStyle/>
          <a:p>
            <a:r>
              <a:rPr lang="en-IN" dirty="0"/>
              <a:t>*MDM was served to more children than PAB approval</a:t>
            </a:r>
          </a:p>
        </p:txBody>
      </p:sp>
    </p:spTree>
    <p:extLst>
      <p:ext uri="{BB962C8B-B14F-4D97-AF65-F5344CB8AC3E}">
        <p14:creationId xmlns:p14="http://schemas.microsoft.com/office/powerpoint/2010/main" val="36757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r>
              <a:rPr lang="en-US" altLang="en-US" sz="3733" b="1" dirty="0">
                <a:solidFill>
                  <a:srgbClr val="FFFFFF"/>
                </a:solidFill>
                <a:latin typeface="Calibri" panose="020F0502020204030204" pitchFamily="34" charset="0"/>
                <a:ea typeface="+mj-ea"/>
                <a:cs typeface="+mj-cs"/>
              </a:rPr>
              <a:t>Working Days (Primary &amp; U. Primary)</a:t>
            </a:r>
          </a:p>
        </p:txBody>
      </p:sp>
      <p:graphicFrame>
        <p:nvGraphicFramePr>
          <p:cNvPr id="5" name="Table 4"/>
          <p:cNvGraphicFramePr>
            <a:graphicFrameLocks noGrp="1"/>
          </p:cNvGraphicFramePr>
          <p:nvPr>
            <p:extLst>
              <p:ext uri="{D42A27DB-BD31-4B8C-83A1-F6EECF244321}">
                <p14:modId xmlns:p14="http://schemas.microsoft.com/office/powerpoint/2010/main" val="952199899"/>
              </p:ext>
            </p:extLst>
          </p:nvPr>
        </p:nvGraphicFramePr>
        <p:xfrm>
          <a:off x="304800" y="1412776"/>
          <a:ext cx="4572001" cy="4129166"/>
        </p:xfrm>
        <a:graphic>
          <a:graphicData uri="http://schemas.openxmlformats.org/drawingml/2006/table">
            <a:tbl>
              <a:tblPr/>
              <a:tblGrid>
                <a:gridCol w="882824">
                  <a:extLst>
                    <a:ext uri="{9D8B030D-6E8A-4147-A177-3AD203B41FA5}">
                      <a16:colId xmlns:a16="http://schemas.microsoft.com/office/drawing/2014/main" val="20000"/>
                    </a:ext>
                  </a:extLst>
                </a:gridCol>
                <a:gridCol w="564976">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55172">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gridCol w="772885">
                  <a:extLst>
                    <a:ext uri="{9D8B030D-6E8A-4147-A177-3AD203B41FA5}">
                      <a16:colId xmlns:a16="http://schemas.microsoft.com/office/drawing/2014/main" val="20005"/>
                    </a:ext>
                  </a:extLst>
                </a:gridCol>
                <a:gridCol w="533401">
                  <a:extLst>
                    <a:ext uri="{9D8B030D-6E8A-4147-A177-3AD203B41FA5}">
                      <a16:colId xmlns:a16="http://schemas.microsoft.com/office/drawing/2014/main" val="20006"/>
                    </a:ext>
                  </a:extLst>
                </a:gridCol>
              </a:tblGrid>
              <a:tr h="284718">
                <a:tc rowSpan="2">
                  <a:txBody>
                    <a:bodyPr/>
                    <a:lstStyle/>
                    <a:p>
                      <a:pPr algn="ctr" fontAlgn="b"/>
                      <a:r>
                        <a:rPr lang="en-US" sz="1200" b="0" i="0" u="none" strike="noStrike" dirty="0">
                          <a:solidFill>
                            <a:srgbClr val="000000"/>
                          </a:solidFill>
                          <a:latin typeface="Calibri"/>
                        </a:rPr>
                        <a:t>Name of 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gridSpan="3">
                  <a:txBody>
                    <a:bodyPr/>
                    <a:lstStyle/>
                    <a:p>
                      <a:pPr algn="ctr" fontAlgn="b"/>
                      <a:r>
                        <a:rPr lang="en-US" sz="1200" b="0" i="0" u="none" strike="noStrike" dirty="0">
                          <a:solidFill>
                            <a:srgbClr val="000000"/>
                          </a:solidFill>
                          <a:latin typeface="Calibri"/>
                        </a:rPr>
                        <a:t>Working Days (Pry)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0" i="0" u="none" strike="noStrike" dirty="0">
                          <a:solidFill>
                            <a:srgbClr val="000000"/>
                          </a:solidFill>
                          <a:latin typeface="Calibri"/>
                        </a:rPr>
                        <a:t>Working Days (</a:t>
                      </a:r>
                      <a:r>
                        <a:rPr lang="en-US" sz="1200" b="0" i="0" u="none" strike="noStrike" dirty="0" err="1">
                          <a:solidFill>
                            <a:srgbClr val="000000"/>
                          </a:solidFill>
                          <a:latin typeface="Calibri"/>
                        </a:rPr>
                        <a:t>U.Pry</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7155">
                <a:tc vMerge="1">
                  <a:txBody>
                    <a:bodyPr/>
                    <a:lstStyle/>
                    <a:p>
                      <a:endParaRPr lang="en-US"/>
                    </a:p>
                  </a:txBody>
                  <a:tcPr/>
                </a:tc>
                <a:tc>
                  <a:txBody>
                    <a:bodyPr/>
                    <a:lstStyle/>
                    <a:p>
                      <a:pPr algn="ctr" fontAlgn="b"/>
                      <a:r>
                        <a:rPr lang="en-US" sz="1200" b="0" i="0" u="none" strike="noStrike">
                          <a:solidFill>
                            <a:srgbClr val="000000"/>
                          </a:solidFill>
                          <a:latin typeface="Calibri"/>
                        </a:rPr>
                        <a:t>PAB Approval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a:txBody>
                    <a:bodyPr/>
                    <a:lstStyle/>
                    <a:p>
                      <a:pPr algn="ctr" fontAlgn="b"/>
                      <a:r>
                        <a:rPr lang="en-US" sz="1200" b="0" i="0" u="none" strike="noStrike">
                          <a:solidFill>
                            <a:srgbClr val="000000"/>
                          </a:solidFill>
                          <a:latin typeface="Calibri"/>
                        </a:rPr>
                        <a:t>Coverage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a:txBody>
                    <a:bodyPr/>
                    <a:lstStyle/>
                    <a:p>
                      <a:pPr algn="ctr" fontAlgn="b"/>
                      <a:r>
                        <a:rPr lang="en-US" sz="1200" b="0" i="0" u="none" strike="noStrike" dirty="0">
                          <a:solidFill>
                            <a:srgbClr val="000000"/>
                          </a:solidFill>
                          <a:latin typeface="Calibri"/>
                        </a:rPr>
                        <a: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a:txBody>
                    <a:bodyPr/>
                    <a:lstStyle/>
                    <a:p>
                      <a:pPr algn="ctr" fontAlgn="b"/>
                      <a:r>
                        <a:rPr lang="en-US" sz="1200" b="0" i="0" u="none" strike="noStrike" dirty="0">
                          <a:solidFill>
                            <a:srgbClr val="000000"/>
                          </a:solidFill>
                          <a:latin typeface="Calibri"/>
                        </a:rPr>
                        <a:t>PAB Approval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a:txBody>
                    <a:bodyPr/>
                    <a:lstStyle/>
                    <a:p>
                      <a:pPr algn="ctr" fontAlgn="b"/>
                      <a:r>
                        <a:rPr lang="en-US" sz="1200" b="0" i="0" u="none" strike="noStrike" dirty="0">
                          <a:solidFill>
                            <a:srgbClr val="000000"/>
                          </a:solidFill>
                          <a:latin typeface="Calibri"/>
                        </a:rPr>
                        <a:t>Coverage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tc>
                  <a:txBody>
                    <a:bodyPr/>
                    <a:lstStyle/>
                    <a:p>
                      <a:pPr algn="ctr" fontAlgn="b"/>
                      <a:r>
                        <a:rPr lang="en-US" sz="1200" b="0" i="0" u="none" strike="noStrike" dirty="0">
                          <a:solidFill>
                            <a:srgbClr val="000000"/>
                          </a:solidFill>
                          <a:latin typeface="Calibri"/>
                        </a:rPr>
                        <a: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66000"/>
                        <a:satMod val="160000"/>
                      </a:schemeClr>
                    </a:solidFill>
                  </a:tcPr>
                </a:tc>
                <a:extLst>
                  <a:ext uri="{0D108BD9-81ED-4DB2-BD59-A6C34878D82A}">
                    <a16:rowId xmlns:a16="http://schemas.microsoft.com/office/drawing/2014/main" val="10001"/>
                  </a:ext>
                </a:extLst>
              </a:tr>
              <a:tr h="528143">
                <a:tc>
                  <a:txBody>
                    <a:bodyPr/>
                    <a:lstStyle/>
                    <a:p>
                      <a:pPr algn="ctr" fontAlgn="b"/>
                      <a:r>
                        <a:rPr lang="en-US" sz="1200" b="0" i="0" u="none" strike="noStrike" dirty="0">
                          <a:solidFill>
                            <a:srgbClr val="000000"/>
                          </a:solidFill>
                          <a:latin typeface="Calibri"/>
                        </a:rPr>
                        <a:t>A&amp;N Islands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2"/>
                  </a:ext>
                </a:extLst>
              </a:tr>
              <a:tr h="528143">
                <a:tc>
                  <a:txBody>
                    <a:bodyPr/>
                    <a:lstStyle/>
                    <a:p>
                      <a:pPr algn="ctr" fontAlgn="b"/>
                      <a:r>
                        <a:rPr lang="en-US" sz="1200" b="0" i="0" u="none" strike="noStrike">
                          <a:solidFill>
                            <a:srgbClr val="000000"/>
                          </a:solidFill>
                          <a:latin typeface="Calibri"/>
                        </a:rPr>
                        <a:t>Chandigarh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3"/>
                  </a:ext>
                </a:extLst>
              </a:tr>
              <a:tr h="284718">
                <a:tc>
                  <a:txBody>
                    <a:bodyPr/>
                    <a:lstStyle/>
                    <a:p>
                      <a:pPr algn="ctr" fontAlgn="b"/>
                      <a:r>
                        <a:rPr lang="en-US" sz="1200" b="0" i="0" u="none" strike="noStrike" dirty="0">
                          <a:solidFill>
                            <a:srgbClr val="000000"/>
                          </a:solidFill>
                          <a:latin typeface="Calibri"/>
                        </a:rPr>
                        <a:t>Dadra</a:t>
                      </a:r>
                      <a:r>
                        <a:rPr lang="en-US" sz="1200" b="0" i="0" u="none" strike="noStrike" baseline="0" dirty="0">
                          <a:solidFill>
                            <a:srgbClr val="000000"/>
                          </a:solidFill>
                          <a:latin typeface="Calibri"/>
                        </a:rPr>
                        <a:t> &amp; </a:t>
                      </a:r>
                      <a:r>
                        <a:rPr lang="en-US" sz="1200" b="0" i="0" u="none" strike="noStrike" dirty="0">
                          <a:solidFill>
                            <a:srgbClr val="000000"/>
                          </a:solidFill>
                          <a:latin typeface="Calibri"/>
                        </a:rPr>
                        <a:t>Nagar Haveli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4"/>
                  </a:ext>
                </a:extLst>
              </a:tr>
              <a:tr h="284718">
                <a:tc>
                  <a:txBody>
                    <a:bodyPr/>
                    <a:lstStyle/>
                    <a:p>
                      <a:pPr algn="ctr" fontAlgn="b"/>
                      <a:r>
                        <a:rPr lang="en-US" sz="1200" b="0" i="0" u="none" strike="noStrike" dirty="0">
                          <a:solidFill>
                            <a:srgbClr val="000000"/>
                          </a:solidFill>
                          <a:latin typeface="Calibri"/>
                        </a:rPr>
                        <a:t>Daman</a:t>
                      </a:r>
                      <a:r>
                        <a:rPr lang="en-US" sz="1200" b="0" i="0" u="none" strike="noStrike" baseline="0" dirty="0">
                          <a:solidFill>
                            <a:srgbClr val="000000"/>
                          </a:solidFill>
                          <a:latin typeface="Calibri"/>
                        </a:rPr>
                        <a:t> &amp; Diu</a:t>
                      </a:r>
                      <a:endParaRPr lang="en-US"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5"/>
                  </a:ext>
                </a:extLst>
              </a:tr>
              <a:tr h="284718">
                <a:tc>
                  <a:txBody>
                    <a:bodyPr/>
                    <a:lstStyle/>
                    <a:p>
                      <a:pPr algn="ctr" fontAlgn="b"/>
                      <a:r>
                        <a:rPr lang="en-US" sz="1200" b="0" i="0" u="none" strike="noStrike">
                          <a:solidFill>
                            <a:srgbClr val="000000"/>
                          </a:solidFill>
                          <a:latin typeface="Calibri"/>
                        </a:rPr>
                        <a:t>Delhi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6"/>
                  </a:ext>
                </a:extLst>
              </a:tr>
              <a:tr h="528143">
                <a:tc>
                  <a:txBody>
                    <a:bodyPr/>
                    <a:lstStyle/>
                    <a:p>
                      <a:pPr algn="ctr" fontAlgn="b"/>
                      <a:r>
                        <a:rPr lang="en-US" sz="1200" b="0" i="0" u="none" strike="noStrike">
                          <a:solidFill>
                            <a:srgbClr val="000000"/>
                          </a:solidFill>
                          <a:latin typeface="Calibri"/>
                        </a:rPr>
                        <a:t>Lakshadweep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7"/>
                  </a:ext>
                </a:extLst>
              </a:tr>
              <a:tr h="528143">
                <a:tc>
                  <a:txBody>
                    <a:bodyPr/>
                    <a:lstStyle/>
                    <a:p>
                      <a:pPr algn="ctr" fontAlgn="b"/>
                      <a:r>
                        <a:rPr lang="en-US" sz="1200" b="0" i="0" u="none" strike="noStrike">
                          <a:solidFill>
                            <a:srgbClr val="000000"/>
                          </a:solidFill>
                          <a:latin typeface="Calibri"/>
                        </a:rPr>
                        <a:t>Puducherry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a:solidFill>
                            <a:srgbClr val="000000"/>
                          </a:solidFill>
                          <a:latin typeface="Calibri"/>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fontAlgn="b"/>
                      <a:r>
                        <a:rPr lang="en-US" sz="1200" b="0" i="0" u="none" strike="noStrike" dirty="0">
                          <a:solidFill>
                            <a:srgbClr val="000000"/>
                          </a:solidFill>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8"/>
                  </a:ext>
                </a:extLst>
              </a:tr>
            </a:tbl>
          </a:graphicData>
        </a:graphic>
      </p:graphicFrame>
      <p:graphicFrame>
        <p:nvGraphicFramePr>
          <p:cNvPr id="7" name="Chart 6"/>
          <p:cNvGraphicFramePr/>
          <p:nvPr/>
        </p:nvGraphicFramePr>
        <p:xfrm>
          <a:off x="5029200" y="1447800"/>
          <a:ext cx="4038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44232" y="1143000"/>
            <a:ext cx="3599768" cy="369332"/>
          </a:xfrm>
          <a:prstGeom prst="rect">
            <a:avLst/>
          </a:prstGeom>
          <a:noFill/>
        </p:spPr>
        <p:txBody>
          <a:bodyPr wrap="square" rtlCol="0">
            <a:spAutoFit/>
          </a:bodyPr>
          <a:lstStyle/>
          <a:p>
            <a:r>
              <a:rPr lang="en-US" dirty="0"/>
              <a:t>%age coverage against PAB Approval</a:t>
            </a: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4</a:t>
            </a:fld>
            <a:endParaRPr lang="en-US" altLang="en-US"/>
          </a:p>
        </p:txBody>
      </p:sp>
      <p:sp>
        <p:nvSpPr>
          <p:cNvPr id="9" name="TextBox 8"/>
          <p:cNvSpPr txBox="1"/>
          <p:nvPr/>
        </p:nvSpPr>
        <p:spPr>
          <a:xfrm>
            <a:off x="785786" y="6000768"/>
            <a:ext cx="4572032" cy="646331"/>
          </a:xfrm>
          <a:prstGeom prst="rect">
            <a:avLst/>
          </a:prstGeom>
          <a:noFill/>
        </p:spPr>
        <p:txBody>
          <a:bodyPr wrap="square" rtlCol="0">
            <a:spAutoFit/>
          </a:bodyPr>
          <a:lstStyle/>
          <a:p>
            <a:r>
              <a:rPr lang="en-IN" dirty="0"/>
              <a:t>* Less coverage due to local holiday</a:t>
            </a:r>
          </a:p>
          <a:p>
            <a:r>
              <a:rPr lang="en-IN" dirty="0"/>
              <a:t>** Less coverage due to heavy rains</a:t>
            </a:r>
          </a:p>
        </p:txBody>
      </p:sp>
    </p:spTree>
    <p:extLst>
      <p:ext uri="{BB962C8B-B14F-4D97-AF65-F5344CB8AC3E}">
        <p14:creationId xmlns:p14="http://schemas.microsoft.com/office/powerpoint/2010/main" val="200237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23220"/>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p>
            <a:pPr marL="0" marR="0" lvl="0" indent="0" algn="ctr" defTabSz="914400" fontAlgn="base" latinLnBrk="0">
              <a:lnSpc>
                <a:spcPct val="100000"/>
              </a:lnSpc>
              <a:spcBef>
                <a:spcPct val="0"/>
              </a:spcBef>
              <a:spcAft>
                <a:spcPct val="0"/>
              </a:spcAft>
              <a:buClrTx/>
              <a:buSzTx/>
              <a:buFontTx/>
              <a:buNone/>
              <a:tabLst/>
              <a:defRPr/>
            </a:pPr>
            <a:r>
              <a:rPr lang="en-US" altLang="en-US" sz="2800" b="1" dirty="0">
                <a:solidFill>
                  <a:srgbClr val="FFFFFF"/>
                </a:solidFill>
                <a:latin typeface="Calibri" panose="020F0502020204030204" pitchFamily="34" charset="0"/>
                <a:ea typeface="+mj-ea"/>
                <a:cs typeface="+mj-cs"/>
              </a:rPr>
              <a:t>Engagement of Cook-cum-helpers (Primary &amp; U. Primary)</a:t>
            </a:r>
          </a:p>
        </p:txBody>
      </p:sp>
      <p:graphicFrame>
        <p:nvGraphicFramePr>
          <p:cNvPr id="5" name="Chart 4"/>
          <p:cNvGraphicFramePr/>
          <p:nvPr/>
        </p:nvGraphicFramePr>
        <p:xfrm>
          <a:off x="4419600" y="1447800"/>
          <a:ext cx="45720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897126"/>
              </p:ext>
            </p:extLst>
          </p:nvPr>
        </p:nvGraphicFramePr>
        <p:xfrm>
          <a:off x="228600" y="1600198"/>
          <a:ext cx="4064000" cy="413521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tblGrid>
              <a:tr h="627016">
                <a:tc>
                  <a:txBody>
                    <a:bodyPr/>
                    <a:lstStyle/>
                    <a:p>
                      <a:pPr algn="ctr" fontAlgn="b"/>
                      <a:r>
                        <a:rPr lang="en-US" sz="1600" u="none" strike="noStrike" dirty="0"/>
                        <a:t>Name of UT</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PAB Approval</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Engaged</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%age </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0000"/>
                  </a:ext>
                </a:extLst>
              </a:tr>
              <a:tr h="476795">
                <a:tc>
                  <a:txBody>
                    <a:bodyPr/>
                    <a:lstStyle/>
                    <a:p>
                      <a:pPr algn="l" fontAlgn="b"/>
                      <a:r>
                        <a:rPr lang="en-US" sz="1600" u="none" strike="noStrike"/>
                        <a:t>A&amp;N Islands</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721</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721</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100%</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1"/>
                  </a:ext>
                </a:extLst>
              </a:tr>
              <a:tr h="476795">
                <a:tc>
                  <a:txBody>
                    <a:bodyPr/>
                    <a:lstStyle/>
                    <a:p>
                      <a:pPr algn="l" fontAlgn="b"/>
                      <a:r>
                        <a:rPr lang="en-US" sz="1600" u="none" strike="noStrike" dirty="0"/>
                        <a:t>Chandigarh</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a:t>825</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806</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98%</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2"/>
                  </a:ext>
                </a:extLst>
              </a:tr>
              <a:tr h="476795">
                <a:tc>
                  <a:txBody>
                    <a:bodyPr/>
                    <a:lstStyle/>
                    <a:p>
                      <a:pPr marL="0" algn="l" defTabSz="914400" rtl="0" eaLnBrk="1" fontAlgn="b" latinLnBrk="0" hangingPunct="1"/>
                      <a:r>
                        <a:rPr lang="en-US" sz="1600" u="none" strike="noStrike" kern="1200" dirty="0"/>
                        <a:t>Dadra &amp; Nagar Haveli</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a:t>926</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926</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100%</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3"/>
                  </a:ext>
                </a:extLst>
              </a:tr>
              <a:tr h="476795">
                <a:tc>
                  <a:txBody>
                    <a:bodyPr/>
                    <a:lstStyle/>
                    <a:p>
                      <a:pPr marL="0" algn="l" defTabSz="914400" rtl="0" eaLnBrk="1" fontAlgn="b" latinLnBrk="0" hangingPunct="1"/>
                      <a:r>
                        <a:rPr lang="en-US" sz="1600" u="none" strike="noStrike" kern="1200" dirty="0"/>
                        <a:t>Daman &amp; Diu</a:t>
                      </a:r>
                      <a:endParaRPr lang="en-US" sz="1600" u="none" strike="noStrike" kern="1200" dirty="0">
                        <a:solidFill>
                          <a:schemeClr val="dk1"/>
                        </a:solidFill>
                        <a:latin typeface="+mn-lt"/>
                        <a:ea typeface="+mn-ea"/>
                        <a:cs typeface="+mn-cs"/>
                      </a:endParaRPr>
                    </a:p>
                  </a:txBody>
                  <a:tcPr marL="9525" marR="9525" marT="9525" marB="0" anchor="ctr"/>
                </a:tc>
                <a:tc>
                  <a:txBody>
                    <a:bodyPr/>
                    <a:lstStyle/>
                    <a:p>
                      <a:pPr algn="ctr" fontAlgn="b"/>
                      <a:r>
                        <a:rPr lang="en-US" sz="1600" u="none" strike="noStrike"/>
                        <a:t>320</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320</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100%</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4"/>
                  </a:ext>
                </a:extLst>
              </a:tr>
              <a:tr h="476795">
                <a:tc>
                  <a:txBody>
                    <a:bodyPr/>
                    <a:lstStyle/>
                    <a:p>
                      <a:pPr algn="l" fontAlgn="b"/>
                      <a:r>
                        <a:rPr lang="en-US" sz="1600" u="none" strike="noStrike"/>
                        <a:t>Delhi</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19036</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18434</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97%</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5"/>
                  </a:ext>
                </a:extLst>
              </a:tr>
              <a:tr h="627016">
                <a:tc>
                  <a:txBody>
                    <a:bodyPr/>
                    <a:lstStyle/>
                    <a:p>
                      <a:pPr algn="l" fontAlgn="b"/>
                      <a:r>
                        <a:rPr lang="en-US" sz="1600" u="none" strike="noStrike"/>
                        <a:t>Lakshadweep</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110</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110</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100%</a:t>
                      </a:r>
                      <a:endParaRPr lang="en-US" sz="1600" b="0" i="0" u="none" strike="noStrike">
                        <a:solidFill>
                          <a:srgbClr val="000000"/>
                        </a:solidFill>
                        <a:latin typeface="Calibri"/>
                      </a:endParaRPr>
                    </a:p>
                  </a:txBody>
                  <a:tcPr marL="0" marR="0" marT="0" marB="0" anchor="ctr"/>
                </a:tc>
                <a:extLst>
                  <a:ext uri="{0D108BD9-81ED-4DB2-BD59-A6C34878D82A}">
                    <a16:rowId xmlns:a16="http://schemas.microsoft.com/office/drawing/2014/main" val="10006"/>
                  </a:ext>
                </a:extLst>
              </a:tr>
              <a:tr h="476795">
                <a:tc>
                  <a:txBody>
                    <a:bodyPr/>
                    <a:lstStyle/>
                    <a:p>
                      <a:pPr algn="l" fontAlgn="b"/>
                      <a:r>
                        <a:rPr lang="en-US" sz="1600" u="none" strike="noStrike" dirty="0"/>
                        <a:t>Puducherry</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a:t>1031</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a:t>1031</a:t>
                      </a:r>
                      <a:endParaRPr lang="en-US" sz="1600" b="0" i="0" u="none" strike="noStrike">
                        <a:solidFill>
                          <a:srgbClr val="000000"/>
                        </a:solidFill>
                        <a:latin typeface="Calibri"/>
                      </a:endParaRPr>
                    </a:p>
                  </a:txBody>
                  <a:tcPr marL="0" marR="0" marT="0" marB="0" anchor="ctr"/>
                </a:tc>
                <a:tc>
                  <a:txBody>
                    <a:bodyPr/>
                    <a:lstStyle/>
                    <a:p>
                      <a:pPr algn="ctr" fontAlgn="b"/>
                      <a:r>
                        <a:rPr lang="en-US" sz="1600" u="none" strike="noStrike" dirty="0"/>
                        <a:t>100%</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0007"/>
                  </a:ext>
                </a:extLst>
              </a:tr>
            </a:tbl>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5</a:t>
            </a:fld>
            <a:endParaRPr lang="en-US" altLang="en-US"/>
          </a:p>
        </p:txBody>
      </p:sp>
    </p:spTree>
    <p:extLst>
      <p:ext uri="{BB962C8B-B14F-4D97-AF65-F5344CB8AC3E}">
        <p14:creationId xmlns:p14="http://schemas.microsoft.com/office/powerpoint/2010/main" val="86250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09398"/>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p>
            <a:pPr algn="ctr" fontAlgn="base">
              <a:lnSpc>
                <a:spcPct val="120000"/>
              </a:lnSpc>
              <a:spcBef>
                <a:spcPct val="0"/>
              </a:spcBef>
              <a:spcAft>
                <a:spcPct val="0"/>
              </a:spcAft>
              <a:defRPr/>
            </a:pPr>
            <a:r>
              <a:rPr lang="en-US" altLang="en-US" sz="2800" b="1" dirty="0">
                <a:solidFill>
                  <a:srgbClr val="FFFFFF"/>
                </a:solidFill>
                <a:latin typeface="Calibri" panose="020F0502020204030204" pitchFamily="34" charset="0"/>
                <a:ea typeface="+mj-ea"/>
                <a:cs typeface="+mj-cs"/>
              </a:rPr>
              <a:t>Procurement of Kitchen devices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3761651576"/>
              </p:ext>
            </p:extLst>
          </p:nvPr>
        </p:nvGraphicFramePr>
        <p:xfrm>
          <a:off x="152400" y="1219200"/>
          <a:ext cx="4267200" cy="4876797"/>
        </p:xfrm>
        <a:graphic>
          <a:graphicData uri="http://schemas.openxmlformats.org/drawingml/2006/table">
            <a:tbl>
              <a:tblPr firstRow="1" bandRow="1">
                <a:tableStyleId>{5C22544A-7EE6-4342-B048-85BDC9FD1C3A}</a:tableStyleId>
              </a:tblPr>
              <a:tblGrid>
                <a:gridCol w="1374183">
                  <a:extLst>
                    <a:ext uri="{9D8B030D-6E8A-4147-A177-3AD203B41FA5}">
                      <a16:colId xmlns:a16="http://schemas.microsoft.com/office/drawing/2014/main" val="20000"/>
                    </a:ext>
                  </a:extLst>
                </a:gridCol>
                <a:gridCol w="940231">
                  <a:extLst>
                    <a:ext uri="{9D8B030D-6E8A-4147-A177-3AD203B41FA5}">
                      <a16:colId xmlns:a16="http://schemas.microsoft.com/office/drawing/2014/main" val="20001"/>
                    </a:ext>
                  </a:extLst>
                </a:gridCol>
                <a:gridCol w="885986">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744207">
                <a:tc>
                  <a:txBody>
                    <a:bodyPr/>
                    <a:lstStyle/>
                    <a:p>
                      <a:pPr algn="ctr" fontAlgn="b"/>
                      <a:r>
                        <a:rPr lang="en-US" sz="1800" b="0" i="0" u="none" strike="noStrike" dirty="0">
                          <a:solidFill>
                            <a:schemeClr val="bg1"/>
                          </a:solidFill>
                          <a:latin typeface="Calibri"/>
                        </a:rPr>
                        <a:t>UTs</a:t>
                      </a:r>
                    </a:p>
                  </a:txBody>
                  <a:tcPr marL="0" marR="0" marT="0" marB="0" anchor="ctr"/>
                </a:tc>
                <a:tc>
                  <a:txBody>
                    <a:bodyPr/>
                    <a:lstStyle/>
                    <a:p>
                      <a:pPr algn="ctr" fontAlgn="b"/>
                      <a:r>
                        <a:rPr lang="en-US" sz="1600" b="0" i="0" u="none" strike="noStrike" dirty="0">
                          <a:solidFill>
                            <a:schemeClr val="bg1"/>
                          </a:solidFill>
                          <a:latin typeface="Calibri"/>
                        </a:rPr>
                        <a:t>PAB Approval</a:t>
                      </a:r>
                    </a:p>
                  </a:txBody>
                  <a:tcPr marL="9525" marR="9525" marT="9525" marB="0" anchor="ctr"/>
                </a:tc>
                <a:tc>
                  <a:txBody>
                    <a:bodyPr/>
                    <a:lstStyle/>
                    <a:p>
                      <a:pPr algn="ctr" fontAlgn="b"/>
                      <a:r>
                        <a:rPr lang="en-US" sz="1600" b="0" i="0" u="none" strike="noStrike" dirty="0">
                          <a:solidFill>
                            <a:schemeClr val="bg1"/>
                          </a:solidFill>
                          <a:latin typeface="Calibri"/>
                        </a:rPr>
                        <a:t>Procured</a:t>
                      </a:r>
                    </a:p>
                  </a:txBody>
                  <a:tcPr marL="9525" marR="9525" marT="9525" marB="0" anchor="ctr"/>
                </a:tc>
                <a:tc>
                  <a:txBody>
                    <a:bodyPr/>
                    <a:lstStyle/>
                    <a:p>
                      <a:pPr algn="ctr" fontAlgn="b"/>
                      <a:r>
                        <a:rPr lang="en-US" sz="1600" b="0"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val="10000"/>
                  </a:ext>
                </a:extLst>
              </a:tr>
              <a:tr h="590370">
                <a:tc>
                  <a:txBody>
                    <a:bodyPr/>
                    <a:lstStyle/>
                    <a:p>
                      <a:pPr algn="ctr" fontAlgn="b"/>
                      <a:r>
                        <a:rPr lang="en-US" sz="1600" b="0" i="0" u="none" strike="noStrike" dirty="0">
                          <a:solidFill>
                            <a:srgbClr val="000000"/>
                          </a:solidFill>
                          <a:latin typeface="Calibri"/>
                        </a:rPr>
                        <a:t>A&amp;N Islands</a:t>
                      </a:r>
                    </a:p>
                  </a:txBody>
                  <a:tcPr marL="9525" marR="9525" marT="9525" marB="0" anchor="ctr"/>
                </a:tc>
                <a:tc>
                  <a:txBody>
                    <a:bodyPr/>
                    <a:lstStyle/>
                    <a:p>
                      <a:pPr algn="ctr" fontAlgn="b"/>
                      <a:r>
                        <a:rPr lang="en-US" sz="1800" b="0" i="0" u="none" strike="noStrike" dirty="0">
                          <a:solidFill>
                            <a:srgbClr val="000000"/>
                          </a:solidFill>
                          <a:latin typeface="Calibri"/>
                        </a:rPr>
                        <a:t>353</a:t>
                      </a:r>
                    </a:p>
                  </a:txBody>
                  <a:tcPr marL="9525" marR="9525" marT="9525" marB="0" anchor="ctr"/>
                </a:tc>
                <a:tc>
                  <a:txBody>
                    <a:bodyPr/>
                    <a:lstStyle/>
                    <a:p>
                      <a:pPr algn="ctr" fontAlgn="b"/>
                      <a:r>
                        <a:rPr lang="en-US" sz="1800" b="0" i="0" u="none" strike="noStrike">
                          <a:solidFill>
                            <a:srgbClr val="000000"/>
                          </a:solidFill>
                          <a:latin typeface="Calibri"/>
                        </a:rPr>
                        <a:t>353</a:t>
                      </a:r>
                    </a:p>
                  </a:txBody>
                  <a:tcPr marL="9525" marR="9525" marT="9525" marB="0" anchor="ctr"/>
                </a:tc>
                <a:tc>
                  <a:txBody>
                    <a:bodyPr/>
                    <a:lstStyle/>
                    <a:p>
                      <a:pPr algn="ctr" fontAlgn="b"/>
                      <a:r>
                        <a:rPr lang="en-US" sz="18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1"/>
                  </a:ext>
                </a:extLst>
              </a:tr>
              <a:tr h="590370">
                <a:tc>
                  <a:txBody>
                    <a:bodyPr/>
                    <a:lstStyle/>
                    <a:p>
                      <a:pPr algn="ctr" fontAlgn="b"/>
                      <a:r>
                        <a:rPr lang="en-US" sz="1600" b="0" i="0" u="none" strike="noStrike" dirty="0">
                          <a:solidFill>
                            <a:srgbClr val="000000"/>
                          </a:solidFill>
                          <a:latin typeface="Calibri"/>
                        </a:rPr>
                        <a:t>Chandigarh</a:t>
                      </a:r>
                    </a:p>
                  </a:txBody>
                  <a:tcPr marL="9525" marR="9525" marT="9525" marB="0" anchor="ctr"/>
                </a:tc>
                <a:tc>
                  <a:txBody>
                    <a:bodyPr/>
                    <a:lstStyle/>
                    <a:p>
                      <a:pPr algn="ctr" fontAlgn="b"/>
                      <a:r>
                        <a:rPr lang="en-US" sz="1800" b="0" i="0" u="none" strike="noStrike" dirty="0">
                          <a:solidFill>
                            <a:srgbClr val="000000"/>
                          </a:solidFill>
                          <a:latin typeface="Calibri"/>
                        </a:rPr>
                        <a:t>119</a:t>
                      </a:r>
                    </a:p>
                  </a:txBody>
                  <a:tcPr marL="9525" marR="9525" marT="9525" marB="0" anchor="ctr"/>
                </a:tc>
                <a:tc>
                  <a:txBody>
                    <a:bodyPr/>
                    <a:lstStyle/>
                    <a:p>
                      <a:pPr algn="ctr" fontAlgn="b"/>
                      <a:r>
                        <a:rPr lang="en-US" sz="1800" b="0" i="0" u="none" strike="noStrike">
                          <a:solidFill>
                            <a:srgbClr val="000000"/>
                          </a:solidFill>
                          <a:latin typeface="Calibri"/>
                        </a:rPr>
                        <a:t>119</a:t>
                      </a:r>
                    </a:p>
                  </a:txBody>
                  <a:tcPr marL="9525" marR="9525" marT="9525" marB="0" anchor="ctr"/>
                </a:tc>
                <a:tc>
                  <a:txBody>
                    <a:bodyPr/>
                    <a:lstStyle/>
                    <a:p>
                      <a:pPr algn="ctr" fontAlgn="b"/>
                      <a:r>
                        <a:rPr lang="en-US" sz="18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2"/>
                  </a:ext>
                </a:extLst>
              </a:tr>
              <a:tr h="590370">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Dadra &amp; Nagar Haveli</a:t>
                      </a:r>
                    </a:p>
                  </a:txBody>
                  <a:tcPr marL="9525" marR="9525" marT="9525" marB="0" anchor="ctr"/>
                </a:tc>
                <a:tc>
                  <a:txBody>
                    <a:bodyPr/>
                    <a:lstStyle/>
                    <a:p>
                      <a:pPr algn="ctr" fontAlgn="b"/>
                      <a:r>
                        <a:rPr lang="en-US" sz="1800" b="0" i="0" u="none" strike="noStrike" dirty="0">
                          <a:solidFill>
                            <a:srgbClr val="000000"/>
                          </a:solidFill>
                          <a:latin typeface="Calibri"/>
                        </a:rPr>
                        <a:t>280</a:t>
                      </a:r>
                    </a:p>
                  </a:txBody>
                  <a:tcPr marL="9525" marR="9525" marT="9525" marB="0" anchor="ctr"/>
                </a:tc>
                <a:tc>
                  <a:txBody>
                    <a:bodyPr/>
                    <a:lstStyle/>
                    <a:p>
                      <a:pPr algn="ctr" fontAlgn="b"/>
                      <a:r>
                        <a:rPr lang="en-US" sz="1800" b="0" i="0" u="none" strike="noStrike">
                          <a:solidFill>
                            <a:srgbClr val="000000"/>
                          </a:solidFill>
                          <a:latin typeface="Calibri"/>
                        </a:rPr>
                        <a:t>280</a:t>
                      </a:r>
                    </a:p>
                  </a:txBody>
                  <a:tcPr marL="9525" marR="9525" marT="9525" marB="0" anchor="ctr"/>
                </a:tc>
                <a:tc>
                  <a:txBody>
                    <a:bodyPr/>
                    <a:lstStyle/>
                    <a:p>
                      <a:pPr algn="ctr" fontAlgn="b"/>
                      <a:r>
                        <a:rPr lang="en-US" sz="18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3"/>
                  </a:ext>
                </a:extLst>
              </a:tr>
              <a:tr h="590370">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Daman &amp; Diu</a:t>
                      </a:r>
                    </a:p>
                  </a:txBody>
                  <a:tcPr marL="9525" marR="9525" marT="9525" marB="0" anchor="ctr"/>
                </a:tc>
                <a:tc>
                  <a:txBody>
                    <a:bodyPr/>
                    <a:lstStyle/>
                    <a:p>
                      <a:pPr algn="ctr" fontAlgn="b"/>
                      <a:r>
                        <a:rPr lang="en-US" sz="1800" b="0" i="0" u="none" strike="noStrike" dirty="0">
                          <a:solidFill>
                            <a:srgbClr val="000000"/>
                          </a:solidFill>
                          <a:latin typeface="Calibri"/>
                        </a:rPr>
                        <a:t>74</a:t>
                      </a:r>
                    </a:p>
                  </a:txBody>
                  <a:tcPr marL="9525" marR="9525" marT="9525" marB="0" anchor="ctr"/>
                </a:tc>
                <a:tc>
                  <a:txBody>
                    <a:bodyPr/>
                    <a:lstStyle/>
                    <a:p>
                      <a:pPr algn="ctr" fontAlgn="b"/>
                      <a:r>
                        <a:rPr lang="en-US" sz="1800" b="0" i="0" u="none" strike="noStrike">
                          <a:solidFill>
                            <a:srgbClr val="000000"/>
                          </a:solidFill>
                          <a:latin typeface="Calibri"/>
                        </a:rPr>
                        <a:t>74</a:t>
                      </a:r>
                    </a:p>
                  </a:txBody>
                  <a:tcPr marL="9525" marR="9525" marT="9525" marB="0" anchor="ctr"/>
                </a:tc>
                <a:tc>
                  <a:txBody>
                    <a:bodyPr/>
                    <a:lstStyle/>
                    <a:p>
                      <a:pPr algn="ctr" fontAlgn="b"/>
                      <a:r>
                        <a:rPr lang="en-US" sz="18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val="10004"/>
                  </a:ext>
                </a:extLst>
              </a:tr>
              <a:tr h="590370">
                <a:tc>
                  <a:txBody>
                    <a:bodyPr/>
                    <a:lstStyle/>
                    <a:p>
                      <a:pPr algn="ctr" fontAlgn="b"/>
                      <a:r>
                        <a:rPr lang="en-US" sz="1600" b="0" i="0" u="none" strike="noStrike" dirty="0">
                          <a:solidFill>
                            <a:srgbClr val="000000"/>
                          </a:solidFill>
                          <a:latin typeface="Calibri"/>
                        </a:rPr>
                        <a:t>Delhi</a:t>
                      </a:r>
                    </a:p>
                  </a:txBody>
                  <a:tcPr marL="9525" marR="9525" marT="9525" marB="0" anchor="ctr"/>
                </a:tc>
                <a:tc>
                  <a:txBody>
                    <a:bodyPr/>
                    <a:lstStyle/>
                    <a:p>
                      <a:pPr algn="ctr" fontAlgn="b"/>
                      <a:r>
                        <a:rPr lang="en-US" sz="1800" b="0" i="0" u="none" strike="noStrike" dirty="0">
                          <a:solidFill>
                            <a:srgbClr val="000000"/>
                          </a:solidFill>
                          <a:latin typeface="Calibri"/>
                        </a:rPr>
                        <a:t>174</a:t>
                      </a:r>
                    </a:p>
                  </a:txBody>
                  <a:tcPr marL="9525" marR="9525" marT="9525" marB="0" anchor="ctr"/>
                </a:tc>
                <a:tc>
                  <a:txBody>
                    <a:bodyPr/>
                    <a:lstStyle/>
                    <a:p>
                      <a:pPr algn="ctr" fontAlgn="b"/>
                      <a:r>
                        <a:rPr lang="en-US" sz="1800" b="0" i="0" u="none" strike="noStrike">
                          <a:solidFill>
                            <a:srgbClr val="000000"/>
                          </a:solidFill>
                          <a:latin typeface="Calibri"/>
                        </a:rPr>
                        <a:t>174</a:t>
                      </a:r>
                    </a:p>
                  </a:txBody>
                  <a:tcPr marL="9525" marR="9525" marT="9525" marB="0" anchor="ctr"/>
                </a:tc>
                <a:tc>
                  <a:txBody>
                    <a:bodyPr/>
                    <a:lstStyle/>
                    <a:p>
                      <a:pPr algn="ctr" fontAlgn="b"/>
                      <a:r>
                        <a:rPr lang="en-US" sz="1800" b="0" i="0" u="none" strike="noStrike">
                          <a:solidFill>
                            <a:srgbClr val="000000"/>
                          </a:solidFill>
                          <a:latin typeface="Calibri"/>
                        </a:rPr>
                        <a:t>100%</a:t>
                      </a:r>
                    </a:p>
                  </a:txBody>
                  <a:tcPr marL="9525" marR="9525" marT="9525" marB="0" anchor="ctr"/>
                </a:tc>
                <a:extLst>
                  <a:ext uri="{0D108BD9-81ED-4DB2-BD59-A6C34878D82A}">
                    <a16:rowId xmlns:a16="http://schemas.microsoft.com/office/drawing/2014/main" val="10005"/>
                  </a:ext>
                </a:extLst>
              </a:tr>
              <a:tr h="590370">
                <a:tc>
                  <a:txBody>
                    <a:bodyPr/>
                    <a:lstStyle/>
                    <a:p>
                      <a:pPr algn="ctr" fontAlgn="b"/>
                      <a:r>
                        <a:rPr lang="en-US" sz="1600" b="0" i="0" u="none" strike="noStrike" dirty="0">
                          <a:solidFill>
                            <a:srgbClr val="000000"/>
                          </a:solidFill>
                          <a:latin typeface="Calibri"/>
                        </a:rPr>
                        <a:t>Lakshadweep</a:t>
                      </a:r>
                    </a:p>
                  </a:txBody>
                  <a:tcPr marL="9525" marR="9525" marT="9525" marB="0" anchor="ctr"/>
                </a:tc>
                <a:tc>
                  <a:txBody>
                    <a:bodyPr/>
                    <a:lstStyle/>
                    <a:p>
                      <a:pPr algn="ctr" fontAlgn="b"/>
                      <a:r>
                        <a:rPr lang="en-US" sz="1800" b="0" i="0" u="none" strike="noStrike" dirty="0">
                          <a:solidFill>
                            <a:srgbClr val="000000"/>
                          </a:solidFill>
                          <a:latin typeface="Calibri"/>
                        </a:rPr>
                        <a:t>0</a:t>
                      </a:r>
                    </a:p>
                  </a:txBody>
                  <a:tcPr marL="9525" marR="9525" marT="9525" marB="0" anchor="ctr"/>
                </a:tc>
                <a:tc>
                  <a:txBody>
                    <a:bodyPr/>
                    <a:lstStyle/>
                    <a:p>
                      <a:pPr algn="ctr" fontAlgn="b"/>
                      <a:r>
                        <a:rPr lang="en-US" sz="1800" b="0" i="0" u="none" strike="noStrike" dirty="0">
                          <a:solidFill>
                            <a:srgbClr val="000000"/>
                          </a:solidFill>
                          <a:latin typeface="Calibri"/>
                        </a:rPr>
                        <a:t>0</a:t>
                      </a:r>
                    </a:p>
                  </a:txBody>
                  <a:tcPr marL="9525" marR="9525" marT="9525" marB="0" anchor="ctr"/>
                </a:tc>
                <a:tc>
                  <a:txBody>
                    <a:bodyPr/>
                    <a:lstStyle/>
                    <a:p>
                      <a:pPr algn="ctr" fontAlgn="b"/>
                      <a:r>
                        <a:rPr lang="en-US" sz="1800" b="0" i="0" u="none" strike="noStrike" dirty="0">
                          <a:solidFill>
                            <a:srgbClr val="000000"/>
                          </a:solidFill>
                          <a:latin typeface="Calibri"/>
                        </a:rPr>
                        <a:t>0%</a:t>
                      </a:r>
                    </a:p>
                  </a:txBody>
                  <a:tcPr marL="9525" marR="9525" marT="9525" marB="0" anchor="ctr"/>
                </a:tc>
                <a:extLst>
                  <a:ext uri="{0D108BD9-81ED-4DB2-BD59-A6C34878D82A}">
                    <a16:rowId xmlns:a16="http://schemas.microsoft.com/office/drawing/2014/main" val="10006"/>
                  </a:ext>
                </a:extLst>
              </a:tr>
              <a:tr h="590370">
                <a:tc>
                  <a:txBody>
                    <a:bodyPr/>
                    <a:lstStyle/>
                    <a:p>
                      <a:pPr algn="ctr" fontAlgn="b"/>
                      <a:r>
                        <a:rPr lang="en-US" sz="1600" b="0" i="0" u="none" strike="noStrike" dirty="0" err="1">
                          <a:solidFill>
                            <a:srgbClr val="000000"/>
                          </a:solidFill>
                          <a:latin typeface="Calibri"/>
                        </a:rPr>
                        <a:t>Puducherry</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a:solidFill>
                            <a:srgbClr val="000000"/>
                          </a:solidFill>
                          <a:latin typeface="Calibri"/>
                        </a:rPr>
                        <a:t>636</a:t>
                      </a:r>
                    </a:p>
                  </a:txBody>
                  <a:tcPr marL="9525" marR="9525" marT="9525" marB="0" anchor="ctr"/>
                </a:tc>
                <a:tc>
                  <a:txBody>
                    <a:bodyPr/>
                    <a:lstStyle/>
                    <a:p>
                      <a:pPr algn="ctr" fontAlgn="b"/>
                      <a:r>
                        <a:rPr lang="en-US" sz="1800" b="0" i="0" u="none" strike="noStrike">
                          <a:solidFill>
                            <a:srgbClr val="000000"/>
                          </a:solidFill>
                          <a:latin typeface="Calibri"/>
                        </a:rPr>
                        <a:t>636</a:t>
                      </a:r>
                    </a:p>
                  </a:txBody>
                  <a:tcPr marL="9525" marR="9525" marT="9525" marB="0" anchor="ctr"/>
                </a:tc>
                <a:tc>
                  <a:txBody>
                    <a:bodyPr/>
                    <a:lstStyle/>
                    <a:p>
                      <a:pPr algn="ctr" fontAlgn="b"/>
                      <a:r>
                        <a:rPr lang="en-US" sz="18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val="10007"/>
                  </a:ext>
                </a:extLst>
              </a:tr>
            </a:tbl>
          </a:graphicData>
        </a:graphic>
      </p:graphicFrame>
      <p:sp>
        <p:nvSpPr>
          <p:cNvPr id="2" name="TextBox 1"/>
          <p:cNvSpPr txBox="1"/>
          <p:nvPr/>
        </p:nvSpPr>
        <p:spPr>
          <a:xfrm>
            <a:off x="4267200" y="6248400"/>
            <a:ext cx="4404667" cy="369332"/>
          </a:xfrm>
          <a:prstGeom prst="rect">
            <a:avLst/>
          </a:prstGeom>
          <a:noFill/>
        </p:spPr>
        <p:txBody>
          <a:bodyPr wrap="none" rtlCol="0">
            <a:spAutoFit/>
          </a:bodyPr>
          <a:lstStyle/>
          <a:p>
            <a:r>
              <a:rPr lang="en-IN" dirty="0"/>
              <a:t>Lakshadweep – Procurement from UT funds </a:t>
            </a:r>
          </a:p>
        </p:txBody>
      </p:sp>
      <p:graphicFrame>
        <p:nvGraphicFramePr>
          <p:cNvPr id="8" name="Chart 7"/>
          <p:cNvGraphicFramePr>
            <a:graphicFrameLocks/>
          </p:cNvGraphicFramePr>
          <p:nvPr/>
        </p:nvGraphicFramePr>
        <p:xfrm>
          <a:off x="4343400" y="1219200"/>
          <a:ext cx="457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pPr>
              <a:defRPr/>
            </a:pPr>
            <a:fld id="{46F3BE95-97FB-4365-8910-1F7DB99A68FF}" type="slidenum">
              <a:rPr lang="en-US" altLang="en-US" smtClean="0"/>
              <a:pPr>
                <a:defRPr/>
              </a:pPr>
              <a:t>6</a:t>
            </a:fld>
            <a:endParaRPr lang="en-US" altLang="en-US"/>
          </a:p>
        </p:txBody>
      </p:sp>
    </p:spTree>
    <p:extLst>
      <p:ext uri="{BB962C8B-B14F-4D97-AF65-F5344CB8AC3E}">
        <p14:creationId xmlns:p14="http://schemas.microsoft.com/office/powerpoint/2010/main" val="145265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020"/>
            <a:ext cx="9144000" cy="639534"/>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p>
            <a:pPr marR="0" lvl="0" indent="0" algn="ctr" fontAlgn="base">
              <a:lnSpc>
                <a:spcPct val="140000"/>
              </a:lnSpc>
              <a:spcBef>
                <a:spcPct val="0"/>
              </a:spcBef>
              <a:spcAft>
                <a:spcPct val="0"/>
              </a:spcAft>
              <a:buClrTx/>
              <a:buSzTx/>
              <a:buFontTx/>
              <a:buNone/>
              <a:tabLst/>
              <a:defRPr/>
            </a:pPr>
            <a:r>
              <a:rPr lang="en-US" altLang="en-US" sz="2800" b="1" dirty="0">
                <a:solidFill>
                  <a:srgbClr val="FFFFFF"/>
                </a:solidFill>
                <a:latin typeface="Calibri" panose="020F0502020204030204" pitchFamily="34" charset="0"/>
                <a:ea typeface="+mj-ea"/>
                <a:cs typeface="+mj-cs"/>
              </a:rPr>
              <a:t>Construction of Kitchen-cum-stores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1036007939"/>
              </p:ext>
            </p:extLst>
          </p:nvPr>
        </p:nvGraphicFramePr>
        <p:xfrm>
          <a:off x="304800" y="1447800"/>
          <a:ext cx="3886200" cy="3897630"/>
        </p:xfrm>
        <a:graphic>
          <a:graphicData uri="http://schemas.openxmlformats.org/drawingml/2006/table">
            <a:tbl>
              <a:tblPr firstRow="1" bandRow="1">
                <a:tableStyleId>{5C22544A-7EE6-4342-B048-85BDC9FD1C3A}</a:tableStyleId>
              </a:tblPr>
              <a:tblGrid>
                <a:gridCol w="1242864">
                  <a:extLst>
                    <a:ext uri="{9D8B030D-6E8A-4147-A177-3AD203B41FA5}">
                      <a16:colId xmlns:a16="http://schemas.microsoft.com/office/drawing/2014/main" val="20000"/>
                    </a:ext>
                  </a:extLst>
                </a:gridCol>
                <a:gridCol w="700236">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485775">
                <a:tc>
                  <a:txBody>
                    <a:bodyPr/>
                    <a:lstStyle/>
                    <a:p>
                      <a:pPr algn="ctr" fontAlgn="b"/>
                      <a:r>
                        <a:rPr lang="en-US" sz="1400" b="0" i="0" u="none" strike="noStrike" dirty="0">
                          <a:solidFill>
                            <a:schemeClr val="bg1"/>
                          </a:solidFill>
                          <a:latin typeface="Calibri"/>
                        </a:rPr>
                        <a:t>Name of UT</a:t>
                      </a:r>
                    </a:p>
                  </a:txBody>
                  <a:tcPr marL="0" marR="0" marT="0" marB="0" anchor="ctr"/>
                </a:tc>
                <a:tc>
                  <a:txBody>
                    <a:bodyPr/>
                    <a:lstStyle/>
                    <a:p>
                      <a:pPr algn="ctr" fontAlgn="b"/>
                      <a:r>
                        <a:rPr lang="en-US" sz="1400" b="0" i="0" u="none" strike="noStrike" dirty="0">
                          <a:solidFill>
                            <a:schemeClr val="bg1"/>
                          </a:solidFill>
                          <a:latin typeface="Calibri"/>
                        </a:rPr>
                        <a:t>PAB Approval</a:t>
                      </a:r>
                    </a:p>
                  </a:txBody>
                  <a:tcPr marL="0" marR="0" marT="0" marB="0" anchor="ctr"/>
                </a:tc>
                <a:tc>
                  <a:txBody>
                    <a:bodyPr/>
                    <a:lstStyle/>
                    <a:p>
                      <a:pPr algn="ctr" fontAlgn="b"/>
                      <a:r>
                        <a:rPr lang="en-US" sz="1400" b="0" i="0" u="none" strike="noStrike" dirty="0">
                          <a:solidFill>
                            <a:schemeClr val="bg1"/>
                          </a:solidFill>
                          <a:latin typeface="Calibri"/>
                        </a:rPr>
                        <a:t>Constructed</a:t>
                      </a:r>
                    </a:p>
                  </a:txBody>
                  <a:tcPr marL="0" marR="0" marT="0" marB="0" anchor="ctr"/>
                </a:tc>
                <a:tc>
                  <a:txBody>
                    <a:bodyPr/>
                    <a:lstStyle/>
                    <a:p>
                      <a:pPr algn="ctr" fontAlgn="b"/>
                      <a:r>
                        <a:rPr lang="en-US" sz="1400" b="0" i="0" u="none" strike="noStrike" dirty="0">
                          <a:solidFill>
                            <a:schemeClr val="bg1"/>
                          </a:solidFill>
                          <a:latin typeface="Calibri"/>
                        </a:rPr>
                        <a:t>%age </a:t>
                      </a:r>
                    </a:p>
                  </a:txBody>
                  <a:tcPr marL="0" marR="0" marT="0" marB="0" anchor="ctr"/>
                </a:tc>
                <a:extLst>
                  <a:ext uri="{0D108BD9-81ED-4DB2-BD59-A6C34878D82A}">
                    <a16:rowId xmlns:a16="http://schemas.microsoft.com/office/drawing/2014/main" val="10000"/>
                  </a:ext>
                </a:extLst>
              </a:tr>
              <a:tr h="485775">
                <a:tc>
                  <a:txBody>
                    <a:bodyPr/>
                    <a:lstStyle/>
                    <a:p>
                      <a:pPr algn="ctr" fontAlgn="b"/>
                      <a:r>
                        <a:rPr lang="en-US" sz="1600" b="0" i="0" u="none" strike="noStrike">
                          <a:solidFill>
                            <a:srgbClr val="000000"/>
                          </a:solidFill>
                          <a:latin typeface="Calibri"/>
                        </a:rPr>
                        <a:t>A&amp;N Islands</a:t>
                      </a:r>
                    </a:p>
                  </a:txBody>
                  <a:tcPr marL="0" marR="0" marT="0" marB="0" anchor="ctr"/>
                </a:tc>
                <a:tc>
                  <a:txBody>
                    <a:bodyPr/>
                    <a:lstStyle/>
                    <a:p>
                      <a:pPr algn="ctr" fontAlgn="b"/>
                      <a:r>
                        <a:rPr lang="en-US" sz="1600" b="0" i="0" u="none" strike="noStrike">
                          <a:solidFill>
                            <a:srgbClr val="000000"/>
                          </a:solidFill>
                          <a:latin typeface="Calibri"/>
                        </a:rPr>
                        <a:t>251</a:t>
                      </a:r>
                    </a:p>
                  </a:txBody>
                  <a:tcPr marL="0" marR="0" marT="0" marB="0" anchor="ctr"/>
                </a:tc>
                <a:tc>
                  <a:txBody>
                    <a:bodyPr/>
                    <a:lstStyle/>
                    <a:p>
                      <a:pPr algn="ctr" fontAlgn="b"/>
                      <a:r>
                        <a:rPr lang="en-US" sz="1600" b="0" i="0" u="none" strike="noStrike">
                          <a:solidFill>
                            <a:srgbClr val="000000"/>
                          </a:solidFill>
                          <a:latin typeface="Calibri"/>
                        </a:rPr>
                        <a:t>165</a:t>
                      </a:r>
                    </a:p>
                  </a:txBody>
                  <a:tcPr marL="0" marR="0" marT="0" marB="0" anchor="ctr"/>
                </a:tc>
                <a:tc>
                  <a:txBody>
                    <a:bodyPr/>
                    <a:lstStyle/>
                    <a:p>
                      <a:pPr algn="ctr" fontAlgn="b"/>
                      <a:r>
                        <a:rPr lang="en-US" sz="1600" b="0" i="0" u="none" strike="noStrike">
                          <a:solidFill>
                            <a:srgbClr val="000000"/>
                          </a:solidFill>
                          <a:latin typeface="Calibri"/>
                        </a:rPr>
                        <a:t>66%</a:t>
                      </a:r>
                    </a:p>
                  </a:txBody>
                  <a:tcPr marL="0" marR="0" marT="0" marB="0" anchor="ctr"/>
                </a:tc>
                <a:extLst>
                  <a:ext uri="{0D108BD9-81ED-4DB2-BD59-A6C34878D82A}">
                    <a16:rowId xmlns:a16="http://schemas.microsoft.com/office/drawing/2014/main" val="10001"/>
                  </a:ext>
                </a:extLst>
              </a:tr>
              <a:tr h="485775">
                <a:tc>
                  <a:txBody>
                    <a:bodyPr/>
                    <a:lstStyle/>
                    <a:p>
                      <a:pPr algn="ctr" fontAlgn="b"/>
                      <a:r>
                        <a:rPr lang="en-US" sz="1600" b="0" i="0" u="none" strike="noStrike" dirty="0">
                          <a:solidFill>
                            <a:srgbClr val="000000"/>
                          </a:solidFill>
                          <a:latin typeface="Calibri"/>
                        </a:rPr>
                        <a:t>Chandigarh</a:t>
                      </a:r>
                    </a:p>
                  </a:txBody>
                  <a:tcPr marL="0" marR="0" marT="0" marB="0" anchor="ctr"/>
                </a:tc>
                <a:tc>
                  <a:txBody>
                    <a:bodyPr/>
                    <a:lstStyle/>
                    <a:p>
                      <a:pPr algn="ctr" fontAlgn="b"/>
                      <a:r>
                        <a:rPr lang="en-US" sz="1600" b="0" i="0" u="none" strike="noStrike">
                          <a:solidFill>
                            <a:srgbClr val="000000"/>
                          </a:solidFill>
                          <a:latin typeface="Calibri"/>
                        </a:rPr>
                        <a:t>10</a:t>
                      </a:r>
                    </a:p>
                  </a:txBody>
                  <a:tcPr marL="0" marR="0" marT="0" marB="0" anchor="ctr"/>
                </a:tc>
                <a:tc>
                  <a:txBody>
                    <a:bodyPr/>
                    <a:lstStyle/>
                    <a:p>
                      <a:pPr algn="ctr" fontAlgn="b"/>
                      <a:r>
                        <a:rPr lang="en-US" sz="1600" b="0" i="0" u="none" strike="noStrike">
                          <a:solidFill>
                            <a:srgbClr val="000000"/>
                          </a:solidFill>
                          <a:latin typeface="Calibri"/>
                        </a:rPr>
                        <a:t>7</a:t>
                      </a:r>
                    </a:p>
                  </a:txBody>
                  <a:tcPr marL="0" marR="0" marT="0" marB="0" anchor="ctr"/>
                </a:tc>
                <a:tc>
                  <a:txBody>
                    <a:bodyPr/>
                    <a:lstStyle/>
                    <a:p>
                      <a:pPr algn="ctr" fontAlgn="b"/>
                      <a:r>
                        <a:rPr lang="en-US" sz="1600" b="0" i="0" u="none" strike="noStrike">
                          <a:solidFill>
                            <a:srgbClr val="000000"/>
                          </a:solidFill>
                          <a:latin typeface="Calibri"/>
                        </a:rPr>
                        <a:t>70%</a:t>
                      </a:r>
                    </a:p>
                  </a:txBody>
                  <a:tcPr marL="0" marR="0" marT="0" marB="0" anchor="ctr"/>
                </a:tc>
                <a:extLst>
                  <a:ext uri="{0D108BD9-81ED-4DB2-BD59-A6C34878D82A}">
                    <a16:rowId xmlns:a16="http://schemas.microsoft.com/office/drawing/2014/main" val="10002"/>
                  </a:ext>
                </a:extLst>
              </a:tr>
              <a:tr h="485775">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Dadra &amp; Nagar Haveli</a:t>
                      </a:r>
                    </a:p>
                  </a:txBody>
                  <a:tcPr marL="9525" marR="9525" marT="9525" marB="0" anchor="ctr"/>
                </a:tc>
                <a:tc>
                  <a:txBody>
                    <a:bodyPr/>
                    <a:lstStyle/>
                    <a:p>
                      <a:pPr algn="ctr" fontAlgn="b"/>
                      <a:r>
                        <a:rPr lang="en-US" sz="1600" b="0" i="0" u="none" strike="noStrike">
                          <a:solidFill>
                            <a:srgbClr val="000000"/>
                          </a:solidFill>
                          <a:latin typeface="Calibri"/>
                        </a:rPr>
                        <a:t>50</a:t>
                      </a:r>
                    </a:p>
                  </a:txBody>
                  <a:tcPr marL="0" marR="0" marT="0" marB="0" anchor="ctr"/>
                </a:tc>
                <a:tc>
                  <a:txBody>
                    <a:bodyPr/>
                    <a:lstStyle/>
                    <a:p>
                      <a:pPr algn="ctr" fontAlgn="b"/>
                      <a:r>
                        <a:rPr lang="en-US" sz="1600" b="0" i="0" u="none" strike="noStrike">
                          <a:solidFill>
                            <a:srgbClr val="000000"/>
                          </a:solidFill>
                          <a:latin typeface="Calibri"/>
                        </a:rPr>
                        <a:t>50</a:t>
                      </a:r>
                    </a:p>
                  </a:txBody>
                  <a:tcPr marL="0" marR="0" marT="0" marB="0" anchor="ctr"/>
                </a:tc>
                <a:tc>
                  <a:txBody>
                    <a:bodyPr/>
                    <a:lstStyle/>
                    <a:p>
                      <a:pPr algn="ctr" fontAlgn="b"/>
                      <a:r>
                        <a:rPr lang="en-US" sz="1600" b="0" i="0" u="none" strike="noStrike">
                          <a:solidFill>
                            <a:srgbClr val="000000"/>
                          </a:solidFill>
                          <a:latin typeface="Calibri"/>
                        </a:rPr>
                        <a:t>100%</a:t>
                      </a:r>
                    </a:p>
                  </a:txBody>
                  <a:tcPr marL="0" marR="0" marT="0" marB="0" anchor="ctr"/>
                </a:tc>
                <a:extLst>
                  <a:ext uri="{0D108BD9-81ED-4DB2-BD59-A6C34878D82A}">
                    <a16:rowId xmlns:a16="http://schemas.microsoft.com/office/drawing/2014/main" val="10003"/>
                  </a:ext>
                </a:extLst>
              </a:tr>
              <a:tr h="485775">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Daman &amp; Diu</a:t>
                      </a:r>
                    </a:p>
                  </a:txBody>
                  <a:tcPr marL="9525" marR="9525" marT="9525" marB="0" anchor="ctr"/>
                </a:tc>
                <a:tc>
                  <a:txBody>
                    <a:bodyPr/>
                    <a:lstStyle/>
                    <a:p>
                      <a:pPr algn="ctr" fontAlgn="b"/>
                      <a:r>
                        <a:rPr lang="en-US" sz="1600" b="0" i="0" u="none" strike="noStrike">
                          <a:solidFill>
                            <a:srgbClr val="000000"/>
                          </a:solidFill>
                          <a:latin typeface="Calibri"/>
                        </a:rPr>
                        <a:t>32</a:t>
                      </a:r>
                    </a:p>
                  </a:txBody>
                  <a:tcPr marL="0" marR="0" marT="0" marB="0" anchor="ctr"/>
                </a:tc>
                <a:tc>
                  <a:txBody>
                    <a:bodyPr/>
                    <a:lstStyle/>
                    <a:p>
                      <a:pPr algn="ctr" fontAlgn="b"/>
                      <a:r>
                        <a:rPr lang="en-US" sz="1600" b="0" i="0" u="none" strike="noStrike">
                          <a:solidFill>
                            <a:srgbClr val="000000"/>
                          </a:solidFill>
                          <a:latin typeface="Calibri"/>
                        </a:rPr>
                        <a:t>32</a:t>
                      </a:r>
                    </a:p>
                  </a:txBody>
                  <a:tcPr marL="0" marR="0" marT="0" marB="0" anchor="ctr"/>
                </a:tc>
                <a:tc>
                  <a:txBody>
                    <a:bodyPr/>
                    <a:lstStyle/>
                    <a:p>
                      <a:pPr algn="ctr" fontAlgn="b"/>
                      <a:r>
                        <a:rPr lang="en-US" sz="1600" b="0" i="0" u="none" strike="noStrike">
                          <a:solidFill>
                            <a:srgbClr val="000000"/>
                          </a:solidFill>
                          <a:latin typeface="Calibri"/>
                        </a:rPr>
                        <a:t>100%</a:t>
                      </a:r>
                    </a:p>
                  </a:txBody>
                  <a:tcPr marL="0" marR="0" marT="0" marB="0" anchor="ctr"/>
                </a:tc>
                <a:extLst>
                  <a:ext uri="{0D108BD9-81ED-4DB2-BD59-A6C34878D82A}">
                    <a16:rowId xmlns:a16="http://schemas.microsoft.com/office/drawing/2014/main" val="10004"/>
                  </a:ext>
                </a:extLst>
              </a:tr>
              <a:tr h="485775">
                <a:tc>
                  <a:txBody>
                    <a:bodyPr/>
                    <a:lstStyle/>
                    <a:p>
                      <a:pPr algn="ctr" fontAlgn="b"/>
                      <a:r>
                        <a:rPr lang="en-US" sz="1600" b="0" i="0" u="none" strike="noStrike">
                          <a:solidFill>
                            <a:srgbClr val="000000"/>
                          </a:solidFill>
                          <a:latin typeface="Calibri"/>
                        </a:rPr>
                        <a:t>Delhi</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extLst>
                  <a:ext uri="{0D108BD9-81ED-4DB2-BD59-A6C34878D82A}">
                    <a16:rowId xmlns:a16="http://schemas.microsoft.com/office/drawing/2014/main" val="10005"/>
                  </a:ext>
                </a:extLst>
              </a:tr>
              <a:tr h="485775">
                <a:tc>
                  <a:txBody>
                    <a:bodyPr/>
                    <a:lstStyle/>
                    <a:p>
                      <a:pPr algn="ctr" fontAlgn="b"/>
                      <a:r>
                        <a:rPr lang="en-US" sz="1600" b="0" i="0" u="none" strike="noStrike">
                          <a:solidFill>
                            <a:srgbClr val="000000"/>
                          </a:solidFill>
                          <a:latin typeface="Calibri"/>
                        </a:rPr>
                        <a:t>Lakshadweep</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tc>
                  <a:txBody>
                    <a:bodyPr/>
                    <a:lstStyle/>
                    <a:p>
                      <a:pPr algn="ctr" fontAlgn="b"/>
                      <a:r>
                        <a:rPr lang="en-US" sz="1600" b="0" i="0" u="none" strike="noStrike">
                          <a:solidFill>
                            <a:srgbClr val="000000"/>
                          </a:solidFill>
                          <a:latin typeface="Calibri"/>
                        </a:rPr>
                        <a:t>0%</a:t>
                      </a:r>
                    </a:p>
                  </a:txBody>
                  <a:tcPr marL="0" marR="0" marT="0" marB="0" anchor="ctr"/>
                </a:tc>
                <a:extLst>
                  <a:ext uri="{0D108BD9-81ED-4DB2-BD59-A6C34878D82A}">
                    <a16:rowId xmlns:a16="http://schemas.microsoft.com/office/drawing/2014/main" val="10006"/>
                  </a:ext>
                </a:extLst>
              </a:tr>
              <a:tr h="485775">
                <a:tc>
                  <a:txBody>
                    <a:bodyPr/>
                    <a:lstStyle/>
                    <a:p>
                      <a:pPr algn="ctr" fontAlgn="b"/>
                      <a:r>
                        <a:rPr lang="en-US" sz="1600" b="0" i="0" u="none" strike="noStrike">
                          <a:solidFill>
                            <a:srgbClr val="000000"/>
                          </a:solidFill>
                          <a:latin typeface="Calibri"/>
                        </a:rPr>
                        <a:t>Puducherry</a:t>
                      </a:r>
                    </a:p>
                  </a:txBody>
                  <a:tcPr marL="0" marR="0" marT="0" marB="0" anchor="ctr"/>
                </a:tc>
                <a:tc>
                  <a:txBody>
                    <a:bodyPr/>
                    <a:lstStyle/>
                    <a:p>
                      <a:pPr algn="ctr" fontAlgn="b"/>
                      <a:r>
                        <a:rPr lang="en-US" sz="1600" b="0" i="0" u="none" strike="noStrike">
                          <a:solidFill>
                            <a:srgbClr val="000000"/>
                          </a:solidFill>
                          <a:latin typeface="Calibri"/>
                        </a:rPr>
                        <a:t>105</a:t>
                      </a:r>
                    </a:p>
                  </a:txBody>
                  <a:tcPr marL="0" marR="0" marT="0" marB="0" anchor="ctr"/>
                </a:tc>
                <a:tc>
                  <a:txBody>
                    <a:bodyPr/>
                    <a:lstStyle/>
                    <a:p>
                      <a:pPr algn="ctr" fontAlgn="b"/>
                      <a:r>
                        <a:rPr lang="en-US" sz="1600" b="0" i="0" u="none" strike="noStrike" dirty="0">
                          <a:solidFill>
                            <a:srgbClr val="000000"/>
                          </a:solidFill>
                          <a:latin typeface="Calibri"/>
                        </a:rPr>
                        <a:t>92</a:t>
                      </a:r>
                    </a:p>
                  </a:txBody>
                  <a:tcPr marL="0" marR="0" marT="0" marB="0" anchor="ctr"/>
                </a:tc>
                <a:tc>
                  <a:txBody>
                    <a:bodyPr/>
                    <a:lstStyle/>
                    <a:p>
                      <a:pPr algn="ctr" fontAlgn="b"/>
                      <a:r>
                        <a:rPr lang="en-US" sz="1600" b="0" i="0" u="none" strike="noStrike" dirty="0">
                          <a:solidFill>
                            <a:srgbClr val="000000"/>
                          </a:solidFill>
                          <a:latin typeface="Calibri"/>
                        </a:rPr>
                        <a:t>88%</a:t>
                      </a:r>
                    </a:p>
                  </a:txBody>
                  <a:tcPr marL="0" marR="0" marT="0" marB="0" anchor="ctr"/>
                </a:tc>
                <a:extLst>
                  <a:ext uri="{0D108BD9-81ED-4DB2-BD59-A6C34878D82A}">
                    <a16:rowId xmlns:a16="http://schemas.microsoft.com/office/drawing/2014/main" val="10007"/>
                  </a:ext>
                </a:extLst>
              </a:tr>
            </a:tbl>
          </a:graphicData>
        </a:graphic>
      </p:graphicFrame>
      <p:graphicFrame>
        <p:nvGraphicFramePr>
          <p:cNvPr id="7" name="Chart 6"/>
          <p:cNvGraphicFramePr>
            <a:graphicFrameLocks/>
          </p:cNvGraphicFramePr>
          <p:nvPr/>
        </p:nvGraphicFramePr>
        <p:xfrm>
          <a:off x="4114800" y="1447800"/>
          <a:ext cx="4648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48200" y="5715000"/>
            <a:ext cx="4192686" cy="369332"/>
          </a:xfrm>
          <a:prstGeom prst="rect">
            <a:avLst/>
          </a:prstGeom>
          <a:noFill/>
        </p:spPr>
        <p:txBody>
          <a:bodyPr wrap="none" rtlCol="0">
            <a:spAutoFit/>
          </a:bodyPr>
          <a:lstStyle/>
          <a:p>
            <a:r>
              <a:rPr lang="en-IN" dirty="0"/>
              <a:t>Delhi – Meal served by Centralized Kitchen</a:t>
            </a:r>
          </a:p>
        </p:txBody>
      </p:sp>
      <p:sp>
        <p:nvSpPr>
          <p:cNvPr id="8" name="TextBox 7"/>
          <p:cNvSpPr txBox="1"/>
          <p:nvPr/>
        </p:nvSpPr>
        <p:spPr>
          <a:xfrm>
            <a:off x="4648200" y="6113087"/>
            <a:ext cx="4268989" cy="369332"/>
          </a:xfrm>
          <a:prstGeom prst="rect">
            <a:avLst/>
          </a:prstGeom>
          <a:noFill/>
        </p:spPr>
        <p:txBody>
          <a:bodyPr wrap="none" rtlCol="0">
            <a:spAutoFit/>
          </a:bodyPr>
          <a:lstStyle/>
          <a:p>
            <a:r>
              <a:rPr lang="en-IN" dirty="0"/>
              <a:t>Lakshadweep – Constructed from UT funds </a:t>
            </a:r>
          </a:p>
        </p:txBody>
      </p:sp>
      <p:sp>
        <p:nvSpPr>
          <p:cNvPr id="9" name="Slide Number Placeholder 8"/>
          <p:cNvSpPr>
            <a:spLocks noGrp="1"/>
          </p:cNvSpPr>
          <p:nvPr>
            <p:ph type="sldNum" sz="quarter" idx="12"/>
          </p:nvPr>
        </p:nvSpPr>
        <p:spPr/>
        <p:txBody>
          <a:bodyPr/>
          <a:lstStyle/>
          <a:p>
            <a:pPr>
              <a:defRPr/>
            </a:pPr>
            <a:fld id="{46F3BE95-97FB-4365-8910-1F7DB99A68FF}" type="slidenum">
              <a:rPr lang="en-US" altLang="en-US" smtClean="0"/>
              <a:pPr>
                <a:defRPr/>
              </a:pPr>
              <a:t>7</a:t>
            </a:fld>
            <a:endParaRPr lang="en-US" altLang="en-US" dirty="0"/>
          </a:p>
        </p:txBody>
      </p:sp>
    </p:spTree>
    <p:extLst>
      <p:ext uri="{BB962C8B-B14F-4D97-AF65-F5344CB8AC3E}">
        <p14:creationId xmlns:p14="http://schemas.microsoft.com/office/powerpoint/2010/main" val="90542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a:solidFill>
                  <a:srgbClr val="FFFFFF"/>
                </a:solidFill>
                <a:latin typeface="Calibri" panose="020F0502020204030204" pitchFamily="34" charset="0"/>
                <a:ea typeface="+mj-ea"/>
                <a:cs typeface="+mj-cs"/>
              </a:rPr>
              <a:t>Performance Grade Index (PGI)</a:t>
            </a:r>
          </a:p>
        </p:txBody>
      </p:sp>
      <p:graphicFrame>
        <p:nvGraphicFramePr>
          <p:cNvPr id="6" name="Table 5"/>
          <p:cNvGraphicFramePr>
            <a:graphicFrameLocks noGrp="1"/>
          </p:cNvGraphicFramePr>
          <p:nvPr>
            <p:extLst>
              <p:ext uri="{D42A27DB-BD31-4B8C-83A1-F6EECF244321}">
                <p14:modId xmlns:p14="http://schemas.microsoft.com/office/powerpoint/2010/main" val="4085646763"/>
              </p:ext>
            </p:extLst>
          </p:nvPr>
        </p:nvGraphicFramePr>
        <p:xfrm>
          <a:off x="285720" y="2786058"/>
          <a:ext cx="8392161" cy="3237420"/>
        </p:xfrm>
        <a:graphic>
          <a:graphicData uri="http://schemas.openxmlformats.org/drawingml/2006/table">
            <a:tbl>
              <a:tblPr firstRow="1" bandRow="1">
                <a:tableStyleId>{5C22544A-7EE6-4342-B048-85BDC9FD1C3A}</a:tableStyleId>
              </a:tblPr>
              <a:tblGrid>
                <a:gridCol w="2797387">
                  <a:extLst>
                    <a:ext uri="{9D8B030D-6E8A-4147-A177-3AD203B41FA5}">
                      <a16:colId xmlns:a16="http://schemas.microsoft.com/office/drawing/2014/main" val="20000"/>
                    </a:ext>
                  </a:extLst>
                </a:gridCol>
                <a:gridCol w="2797387">
                  <a:extLst>
                    <a:ext uri="{9D8B030D-6E8A-4147-A177-3AD203B41FA5}">
                      <a16:colId xmlns:a16="http://schemas.microsoft.com/office/drawing/2014/main" val="20001"/>
                    </a:ext>
                  </a:extLst>
                </a:gridCol>
                <a:gridCol w="2797387">
                  <a:extLst>
                    <a:ext uri="{9D8B030D-6E8A-4147-A177-3AD203B41FA5}">
                      <a16:colId xmlns:a16="http://schemas.microsoft.com/office/drawing/2014/main" val="20002"/>
                    </a:ext>
                  </a:extLst>
                </a:gridCol>
              </a:tblGrid>
              <a:tr h="444946">
                <a:tc>
                  <a:txBody>
                    <a:bodyPr/>
                    <a:lstStyle/>
                    <a:p>
                      <a:pPr algn="ctr" fontAlgn="b"/>
                      <a:r>
                        <a:rPr lang="en-US" sz="1800" b="1" i="0" u="none" strike="noStrike" dirty="0">
                          <a:solidFill>
                            <a:srgbClr val="000000"/>
                          </a:solidFill>
                          <a:latin typeface="Calibri"/>
                        </a:rPr>
                        <a:t>Name of UT</a:t>
                      </a:r>
                    </a:p>
                  </a:txBody>
                  <a:tcPr marL="9525" marR="9525" marT="9525" marB="0" anchor="ctr"/>
                </a:tc>
                <a:tc>
                  <a:txBody>
                    <a:bodyPr/>
                    <a:lstStyle/>
                    <a:p>
                      <a:pPr algn="ctr" fontAlgn="b"/>
                      <a:r>
                        <a:rPr lang="en-US" sz="1800" b="1" i="0" u="none" strike="noStrike" dirty="0">
                          <a:solidFill>
                            <a:srgbClr val="000000"/>
                          </a:solidFill>
                          <a:latin typeface="Calibri"/>
                        </a:rPr>
                        <a:t>Score (children taking MDM)</a:t>
                      </a:r>
                    </a:p>
                    <a:p>
                      <a:pPr algn="ctr" fontAlgn="b"/>
                      <a:r>
                        <a:rPr lang="en-US" sz="1800" b="1" i="0" u="none" strike="noStrike" dirty="0">
                          <a:solidFill>
                            <a:srgbClr val="000000"/>
                          </a:solidFill>
                          <a:latin typeface="Calibri"/>
                        </a:rPr>
                        <a:t>(1.3.7) out of 10</a:t>
                      </a:r>
                    </a:p>
                  </a:txBody>
                  <a:tcPr marL="9525" marR="9525" marT="9525" marB="0" anchor="ctr"/>
                </a:tc>
                <a:tc>
                  <a:txBody>
                    <a:bodyPr/>
                    <a:lstStyle/>
                    <a:p>
                      <a:pPr algn="ctr" fontAlgn="b"/>
                      <a:r>
                        <a:rPr lang="en-US" sz="1800" b="1" i="0" u="none" strike="noStrike" dirty="0">
                          <a:solidFill>
                            <a:srgbClr val="000000"/>
                          </a:solidFill>
                          <a:latin typeface="Calibri"/>
                        </a:rPr>
                        <a:t>Score (MDM</a:t>
                      </a:r>
                      <a:r>
                        <a:rPr lang="en-US" sz="1800" b="1" i="0" u="none" strike="noStrike" baseline="0" dirty="0">
                          <a:solidFill>
                            <a:srgbClr val="000000"/>
                          </a:solidFill>
                          <a:latin typeface="Calibri"/>
                        </a:rPr>
                        <a:t> served days </a:t>
                      </a:r>
                      <a:r>
                        <a:rPr lang="en-US" sz="1800" b="1" i="0" u="none" strike="noStrike" dirty="0">
                          <a:solidFill>
                            <a:srgbClr val="000000"/>
                          </a:solidFill>
                          <a:latin typeface="Calibri"/>
                        </a:rPr>
                        <a:t>)</a:t>
                      </a:r>
                    </a:p>
                    <a:p>
                      <a:pPr algn="ctr" fontAlgn="b"/>
                      <a:r>
                        <a:rPr lang="en-US" sz="1800" b="1" i="0" u="none" strike="noStrike" dirty="0">
                          <a:solidFill>
                            <a:srgbClr val="000000"/>
                          </a:solidFill>
                          <a:latin typeface="Calibri"/>
                        </a:rPr>
                        <a:t>(1.3.8) out of 10</a:t>
                      </a:r>
                    </a:p>
                  </a:txBody>
                  <a:tcPr marL="9525" marR="9525" marT="9525" marB="0" anchor="ctr"/>
                </a:tc>
                <a:extLst>
                  <a:ext uri="{0D108BD9-81ED-4DB2-BD59-A6C34878D82A}">
                    <a16:rowId xmlns:a16="http://schemas.microsoft.com/office/drawing/2014/main" val="10000"/>
                  </a:ext>
                </a:extLst>
              </a:tr>
              <a:tr h="429537">
                <a:tc>
                  <a:txBody>
                    <a:bodyPr/>
                    <a:lstStyle/>
                    <a:p>
                      <a:pPr algn="ctr" fontAlgn="b"/>
                      <a:r>
                        <a:rPr lang="en-US" sz="1800" b="1" i="0" u="none" strike="noStrike">
                          <a:solidFill>
                            <a:srgbClr val="000000"/>
                          </a:solidFill>
                          <a:latin typeface="Calibri"/>
                        </a:rPr>
                        <a:t>A&amp;N Islands</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1"/>
                  </a:ext>
                </a:extLst>
              </a:tr>
              <a:tr h="429537">
                <a:tc>
                  <a:txBody>
                    <a:bodyPr/>
                    <a:lstStyle/>
                    <a:p>
                      <a:pPr algn="ctr" fontAlgn="b"/>
                      <a:r>
                        <a:rPr lang="en-US" sz="1800" b="1" i="0" u="none" strike="noStrike" dirty="0">
                          <a:solidFill>
                            <a:srgbClr val="000000"/>
                          </a:solidFill>
                          <a:latin typeface="Calibri"/>
                        </a:rPr>
                        <a:t>Chandigarh</a:t>
                      </a:r>
                    </a:p>
                  </a:txBody>
                  <a:tcPr marL="9525" marR="9525" marT="9525" marB="0" anchor="ctr"/>
                </a:tc>
                <a:tc>
                  <a:txBody>
                    <a:bodyPr/>
                    <a:lstStyle/>
                    <a:p>
                      <a:pPr algn="ctr" fontAlgn="b"/>
                      <a:r>
                        <a:rPr lang="en-US" sz="1800" b="1" i="0" u="none" strike="noStrike" dirty="0">
                          <a:solidFill>
                            <a:srgbClr val="000000"/>
                          </a:solidFill>
                          <a:latin typeface="Calibri"/>
                        </a:rPr>
                        <a:t>9*</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2"/>
                  </a:ext>
                </a:extLst>
              </a:tr>
              <a:tr h="320369">
                <a:tc>
                  <a:txBody>
                    <a:bodyPr/>
                    <a:lstStyle/>
                    <a:p>
                      <a:pPr marL="0" marR="0" algn="ctr" defTabSz="914400" rtl="0" eaLnBrk="1" fontAlgn="b" latinLnBrk="0" hangingPunct="1">
                        <a:spcBef>
                          <a:spcPts val="0"/>
                        </a:spcBef>
                        <a:spcAft>
                          <a:spcPts val="0"/>
                        </a:spcAft>
                      </a:pPr>
                      <a:r>
                        <a:rPr lang="en-US" sz="1800" b="1" i="0" u="none" strike="noStrike" kern="1200" dirty="0">
                          <a:solidFill>
                            <a:srgbClr val="000000"/>
                          </a:solidFill>
                          <a:latin typeface="Calibri"/>
                          <a:ea typeface="+mn-ea"/>
                          <a:cs typeface="+mn-cs"/>
                        </a:rPr>
                        <a:t>Daman &amp; Diu</a:t>
                      </a:r>
                    </a:p>
                  </a:txBody>
                  <a:tcPr marL="68580" marR="68580" marT="0"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3"/>
                  </a:ext>
                </a:extLst>
              </a:tr>
              <a:tr h="32036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latin typeface="Calibri"/>
                          <a:ea typeface="+mn-ea"/>
                          <a:cs typeface="+mn-cs"/>
                        </a:rPr>
                        <a:t>Dadra &amp; Nagar Haveli</a:t>
                      </a:r>
                    </a:p>
                  </a:txBody>
                  <a:tcPr marL="68580" marR="68580" marT="0"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4"/>
                  </a:ext>
                </a:extLst>
              </a:tr>
              <a:tr h="320369">
                <a:tc>
                  <a:txBody>
                    <a:bodyPr/>
                    <a:lstStyle/>
                    <a:p>
                      <a:pPr algn="ctr" fontAlgn="b"/>
                      <a:r>
                        <a:rPr lang="en-US" sz="1800" b="1" i="0" u="none" strike="noStrike">
                          <a:solidFill>
                            <a:srgbClr val="000000"/>
                          </a:solidFill>
                          <a:latin typeface="Calibri"/>
                        </a:rPr>
                        <a:t>Delhi</a:t>
                      </a:r>
                    </a:p>
                  </a:txBody>
                  <a:tcPr marL="9525" marR="9525" marT="9525" marB="0" anchor="ctr"/>
                </a:tc>
                <a:tc>
                  <a:txBody>
                    <a:bodyPr/>
                    <a:lstStyle/>
                    <a:p>
                      <a:pPr algn="ctr" fontAlgn="b"/>
                      <a:r>
                        <a:rPr lang="en-US" sz="1800" b="1" i="0" u="none" strike="noStrike" dirty="0">
                          <a:solidFill>
                            <a:srgbClr val="000000"/>
                          </a:solidFill>
                          <a:latin typeface="Calibri"/>
                        </a:rPr>
                        <a:t>9**</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5"/>
                  </a:ext>
                </a:extLst>
              </a:tr>
              <a:tr h="429537">
                <a:tc>
                  <a:txBody>
                    <a:bodyPr/>
                    <a:lstStyle/>
                    <a:p>
                      <a:pPr algn="ctr" fontAlgn="b"/>
                      <a:r>
                        <a:rPr lang="en-US" sz="1800" b="1" i="0" u="none" strike="noStrike">
                          <a:solidFill>
                            <a:srgbClr val="000000"/>
                          </a:solidFill>
                          <a:latin typeface="Calibri"/>
                        </a:rPr>
                        <a:t>Lakshadweep</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6"/>
                  </a:ext>
                </a:extLst>
              </a:tr>
              <a:tr h="429537">
                <a:tc>
                  <a:txBody>
                    <a:bodyPr/>
                    <a:lstStyle/>
                    <a:p>
                      <a:pPr algn="ctr" fontAlgn="b"/>
                      <a:r>
                        <a:rPr lang="en-US" sz="1800" b="1" i="0" u="none" strike="noStrike">
                          <a:solidFill>
                            <a:srgbClr val="000000"/>
                          </a:solidFill>
                          <a:latin typeface="Calibri"/>
                        </a:rPr>
                        <a:t>Puducherry</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val="10007"/>
                  </a:ext>
                </a:extLst>
              </a:tr>
            </a:tbl>
          </a:graphicData>
        </a:graphic>
      </p:graphicFrame>
      <p:sp>
        <p:nvSpPr>
          <p:cNvPr id="3" name="Rectangle 2">
            <a:extLst>
              <a:ext uri="{FF2B5EF4-FFF2-40B4-BE49-F238E27FC236}">
                <a16:creationId xmlns:a16="http://schemas.microsoft.com/office/drawing/2014/main" id="{535E4129-7DC4-4B16-ADC6-8C18574CFECE}"/>
              </a:ext>
            </a:extLst>
          </p:cNvPr>
          <p:cNvSpPr/>
          <p:nvPr/>
        </p:nvSpPr>
        <p:spPr>
          <a:xfrm>
            <a:off x="304801" y="714356"/>
            <a:ext cx="8392160" cy="1815882"/>
          </a:xfrm>
          <a:prstGeom prst="rect">
            <a:avLst/>
          </a:prstGeom>
          <a:solidFill>
            <a:schemeClr val="accent1">
              <a:lumMod val="40000"/>
              <a:lumOff val="60000"/>
            </a:schemeClr>
          </a:solidFill>
        </p:spPr>
        <p:txBody>
          <a:bodyPr wrap="square">
            <a:spAutoFit/>
          </a:bodyPr>
          <a:lstStyle/>
          <a:p>
            <a:pPr algn="just"/>
            <a:r>
              <a:rPr lang="en-US" sz="1600" b="1" dirty="0">
                <a:latin typeface="Arial" panose="020B0604020202020204" pitchFamily="34" charset="0"/>
                <a:ea typeface="Calibri" panose="020F0502020204030204" pitchFamily="34" charset="0"/>
              </a:rPr>
              <a:t>Performance Grading Index (PGI): </a:t>
            </a:r>
          </a:p>
          <a:p>
            <a:pPr marL="342900" indent="-342900" algn="just">
              <a:buAutoNum type="arabicPeriod"/>
            </a:pPr>
            <a:r>
              <a:rPr lang="en-US" sz="1600" dirty="0">
                <a:latin typeface="Arial" panose="020B0604020202020204" pitchFamily="34" charset="0"/>
                <a:ea typeface="Calibri" panose="020F0502020204030204" pitchFamily="34" charset="0"/>
              </a:rPr>
              <a:t>Score of UTs against the weightage of 10 for indicator No. 1.3.7 i.e. “% of elementary school’s children taking MDM against target approved in PAB – in Govt. and aided schools”.</a:t>
            </a:r>
          </a:p>
          <a:p>
            <a:pPr marL="342900" indent="-342900" algn="just">
              <a:buAutoNum type="arabicPeriod"/>
            </a:pPr>
            <a:endParaRPr lang="en-US" sz="1600" dirty="0">
              <a:latin typeface="Arial" panose="020B0604020202020204" pitchFamily="34" charset="0"/>
              <a:ea typeface="Calibri" panose="020F0502020204030204" pitchFamily="34" charset="0"/>
            </a:endParaRPr>
          </a:p>
          <a:p>
            <a:pPr marL="342900" indent="-342900" algn="just">
              <a:buAutoNum type="arabicPeriod"/>
            </a:pPr>
            <a:r>
              <a:rPr lang="en-US" sz="1600" dirty="0">
                <a:latin typeface="Arial" panose="020B0604020202020204" pitchFamily="34" charset="0"/>
                <a:ea typeface="Calibri" panose="020F0502020204030204" pitchFamily="34" charset="0"/>
              </a:rPr>
              <a:t>Score of UTs against the weightage of 10 for indicator No </a:t>
            </a:r>
            <a:r>
              <a:rPr lang="en-US" sz="1600" dirty="0"/>
              <a:t>1.3.8 i.e. “% of days Mid Day Meal served against total working days – Govt. and aided elementary schools.”</a:t>
            </a:r>
            <a:endParaRPr lang="en-US" sz="1600" dirty="0">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8</a:t>
            </a:fld>
            <a:endParaRPr lang="en-US" altLang="en-US"/>
          </a:p>
        </p:txBody>
      </p:sp>
      <p:sp>
        <p:nvSpPr>
          <p:cNvPr id="7" name="TextBox 6"/>
          <p:cNvSpPr txBox="1"/>
          <p:nvPr/>
        </p:nvSpPr>
        <p:spPr>
          <a:xfrm>
            <a:off x="571472" y="6273225"/>
            <a:ext cx="7643866" cy="584775"/>
          </a:xfrm>
          <a:prstGeom prst="rect">
            <a:avLst/>
          </a:prstGeom>
          <a:noFill/>
        </p:spPr>
        <p:txBody>
          <a:bodyPr wrap="square" rtlCol="0">
            <a:spAutoFit/>
          </a:bodyPr>
          <a:lstStyle/>
          <a:p>
            <a:r>
              <a:rPr lang="en-IN" sz="1600" dirty="0"/>
              <a:t>* Reason: 1) Children belong to affluent families.</a:t>
            </a:r>
          </a:p>
          <a:p>
            <a:r>
              <a:rPr lang="en-IN" sz="1600" dirty="0"/>
              <a:t>                   2) Centralized kitchens.</a:t>
            </a:r>
          </a:p>
        </p:txBody>
      </p:sp>
      <p:sp>
        <p:nvSpPr>
          <p:cNvPr id="4" name="TextBox 3">
            <a:extLst>
              <a:ext uri="{FF2B5EF4-FFF2-40B4-BE49-F238E27FC236}">
                <a16:creationId xmlns:a16="http://schemas.microsoft.com/office/drawing/2014/main" id="{BFB398C7-EE3B-4E20-A524-BDD65AD21564}"/>
              </a:ext>
            </a:extLst>
          </p:cNvPr>
          <p:cNvSpPr txBox="1"/>
          <p:nvPr/>
        </p:nvSpPr>
        <p:spPr>
          <a:xfrm>
            <a:off x="4860032" y="6273225"/>
            <a:ext cx="4104456" cy="584775"/>
          </a:xfrm>
          <a:prstGeom prst="rect">
            <a:avLst/>
          </a:prstGeom>
          <a:noFill/>
        </p:spPr>
        <p:txBody>
          <a:bodyPr wrap="square" rtlCol="0">
            <a:spAutoFit/>
          </a:bodyPr>
          <a:lstStyle/>
          <a:p>
            <a:r>
              <a:rPr lang="en-IN" sz="1600" dirty="0"/>
              <a:t>**Children of Govt. aided schools prefer to bring </a:t>
            </a:r>
            <a:r>
              <a:rPr lang="en-IN" sz="1600" dirty="0" err="1"/>
              <a:t>tiffins</a:t>
            </a:r>
            <a:r>
              <a:rPr lang="en-IN" sz="1600" dirty="0"/>
              <a:t> from home</a:t>
            </a:r>
          </a:p>
        </p:txBody>
      </p:sp>
    </p:spTree>
    <p:extLst>
      <p:ext uri="{BB962C8B-B14F-4D97-AF65-F5344CB8AC3E}">
        <p14:creationId xmlns:p14="http://schemas.microsoft.com/office/powerpoint/2010/main" val="345414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54CF863F-62E5-41DF-B13C-D8A2C2252F2E}"/>
              </a:ext>
            </a:extLst>
          </p:cNvPr>
          <p:cNvSpPr>
            <a:spLocks noGrp="1" noChangeArrowheads="1"/>
          </p:cNvSpPr>
          <p:nvPr>
            <p:ph type="title"/>
          </p:nvPr>
        </p:nvSpPr>
        <p:spPr>
          <a:xfrm>
            <a:off x="0" y="-39080"/>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a:solidFill>
                  <a:srgbClr val="FFFFFF"/>
                </a:solidFill>
                <a:latin typeface="Calibri" panose="020F0502020204030204" pitchFamily="34" charset="0"/>
                <a:ea typeface="+mj-ea"/>
                <a:cs typeface="+mj-cs"/>
              </a:rPr>
              <a:t>Performance Score Card – Andaman &amp; Nicobar </a:t>
            </a:r>
            <a:r>
              <a:rPr lang="en-US" altLang="en-US" sz="2800" b="1" dirty="0">
                <a:solidFill>
                  <a:srgbClr val="FFFFFF"/>
                </a:solidFill>
                <a:latin typeface="Calibri" panose="020F0502020204030204" pitchFamily="34" charset="0"/>
              </a:rPr>
              <a:t>I</a:t>
            </a:r>
            <a:r>
              <a:rPr lang="en-US" altLang="en-US" sz="2800" b="1" dirty="0">
                <a:solidFill>
                  <a:srgbClr val="FFFFFF"/>
                </a:solidFill>
                <a:latin typeface="Calibri" panose="020F0502020204030204" pitchFamily="34" charset="0"/>
                <a:ea typeface="+mj-ea"/>
                <a:cs typeface="+mj-cs"/>
              </a:rPr>
              <a:t>slands </a:t>
            </a:r>
          </a:p>
        </p:txBody>
      </p:sp>
      <p:sp>
        <p:nvSpPr>
          <p:cNvPr id="27652" name="TextBox 10">
            <a:extLst>
              <a:ext uri="{FF2B5EF4-FFF2-40B4-BE49-F238E27FC236}">
                <a16:creationId xmlns:a16="http://schemas.microsoft.com/office/drawing/2014/main" id="{E8F35025-A33F-4682-A3FC-E84E73EE90A5}"/>
              </a:ext>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latin typeface="Arial" charset="0"/>
                <a:cs typeface="Arial" charset="0"/>
              </a:rPr>
              <a:t>Ministry of HRD, Govt. of India</a:t>
            </a:r>
          </a:p>
        </p:txBody>
      </p:sp>
      <p:graphicFrame>
        <p:nvGraphicFramePr>
          <p:cNvPr id="2" name="Table 1">
            <a:extLst>
              <a:ext uri="{FF2B5EF4-FFF2-40B4-BE49-F238E27FC236}">
                <a16:creationId xmlns:a16="http://schemas.microsoft.com/office/drawing/2014/main" id="{1C616A33-AADB-4389-9789-72C1C9F8FDAB}"/>
              </a:ext>
            </a:extLst>
          </p:cNvPr>
          <p:cNvGraphicFramePr>
            <a:graphicFrameLocks noGrp="1"/>
          </p:cNvGraphicFramePr>
          <p:nvPr/>
        </p:nvGraphicFramePr>
        <p:xfrm>
          <a:off x="152400" y="609600"/>
          <a:ext cx="3703640" cy="5903917"/>
        </p:xfrm>
        <a:graphic>
          <a:graphicData uri="http://schemas.openxmlformats.org/drawingml/2006/table">
            <a:tbl>
              <a:tblPr firstRow="1" bandRow="1">
                <a:tableStyleId>{5940675A-B579-460E-94D1-54222C63F5DA}</a:tableStyleId>
              </a:tblPr>
              <a:tblGrid>
                <a:gridCol w="925910">
                  <a:extLst>
                    <a:ext uri="{9D8B030D-6E8A-4147-A177-3AD203B41FA5}">
                      <a16:colId xmlns:a16="http://schemas.microsoft.com/office/drawing/2014/main" val="20000"/>
                    </a:ext>
                  </a:extLst>
                </a:gridCol>
                <a:gridCol w="925910">
                  <a:extLst>
                    <a:ext uri="{9D8B030D-6E8A-4147-A177-3AD203B41FA5}">
                      <a16:colId xmlns:a16="http://schemas.microsoft.com/office/drawing/2014/main" val="20001"/>
                    </a:ext>
                  </a:extLst>
                </a:gridCol>
                <a:gridCol w="925910">
                  <a:extLst>
                    <a:ext uri="{9D8B030D-6E8A-4147-A177-3AD203B41FA5}">
                      <a16:colId xmlns:a16="http://schemas.microsoft.com/office/drawing/2014/main" val="20002"/>
                    </a:ext>
                  </a:extLst>
                </a:gridCol>
                <a:gridCol w="925910">
                  <a:extLst>
                    <a:ext uri="{9D8B030D-6E8A-4147-A177-3AD203B41FA5}">
                      <a16:colId xmlns:a16="http://schemas.microsoft.com/office/drawing/2014/main" val="20003"/>
                    </a:ext>
                  </a:extLst>
                </a:gridCol>
              </a:tblGrid>
              <a:tr h="615611">
                <a:tc>
                  <a:txBody>
                    <a:bodyPr/>
                    <a:lstStyle/>
                    <a:p>
                      <a:pPr algn="ctr" fontAlgn="ctr"/>
                      <a:r>
                        <a:rPr lang="en-US" sz="1100" u="none" strike="noStrike" dirty="0">
                          <a:effectLst/>
                        </a:rPr>
                        <a:t>Component</a:t>
                      </a:r>
                      <a:endParaRPr lang="en-US" sz="1100" b="1" i="0" u="none" strike="noStrike" dirty="0">
                        <a:solidFill>
                          <a:srgbClr val="002060"/>
                        </a:solidFill>
                        <a:effectLst/>
                        <a:latin typeface="Calibri"/>
                      </a:endParaRPr>
                    </a:p>
                  </a:txBody>
                  <a:tcPr marL="7667" marR="7667" marT="7667" marB="0" anchor="ctr"/>
                </a:tc>
                <a:tc>
                  <a:txBody>
                    <a:bodyPr/>
                    <a:lstStyle/>
                    <a:p>
                      <a:pPr algn="ctr" fontAlgn="ctr"/>
                      <a:r>
                        <a:rPr lang="en-US" sz="1100" u="none" strike="noStrike" dirty="0">
                          <a:effectLst/>
                        </a:rPr>
                        <a:t>PAB-Approval  (Target)</a:t>
                      </a:r>
                      <a:endParaRPr lang="en-US" sz="1100" b="1" i="0" u="none" strike="noStrike" dirty="0">
                        <a:solidFill>
                          <a:srgbClr val="002060"/>
                        </a:solidFill>
                        <a:effectLst/>
                        <a:latin typeface="Calibri"/>
                      </a:endParaRPr>
                    </a:p>
                  </a:txBody>
                  <a:tcPr marL="7667" marR="7667" marT="7667" marB="0" anchor="ctr"/>
                </a:tc>
                <a:tc>
                  <a:txBody>
                    <a:bodyPr/>
                    <a:lstStyle/>
                    <a:p>
                      <a:pPr algn="ctr" fontAlgn="ctr"/>
                      <a:r>
                        <a:rPr lang="en-US" sz="1100" u="none" strike="noStrike" dirty="0">
                          <a:effectLst/>
                        </a:rPr>
                        <a:t>Achievement</a:t>
                      </a:r>
                      <a:endParaRPr lang="en-US" sz="1100" b="1" i="0" u="none" strike="noStrike" dirty="0">
                        <a:solidFill>
                          <a:srgbClr val="002060"/>
                        </a:solidFill>
                        <a:effectLst/>
                        <a:latin typeface="Calibri"/>
                      </a:endParaRPr>
                    </a:p>
                  </a:txBody>
                  <a:tcPr marL="7667" marR="7667" marT="7667" marB="0" anchor="ctr"/>
                </a:tc>
                <a:tc>
                  <a:txBody>
                    <a:bodyPr/>
                    <a:lstStyle/>
                    <a:p>
                      <a:pPr algn="ctr" fontAlgn="ctr"/>
                      <a:r>
                        <a:rPr lang="en-US" sz="1100" u="none" strike="noStrike" dirty="0">
                          <a:effectLst/>
                        </a:rPr>
                        <a:t>% Achievement</a:t>
                      </a:r>
                      <a:endParaRPr lang="en-US" sz="1100" b="1" i="0" u="none" strike="noStrike" dirty="0">
                        <a:solidFill>
                          <a:srgbClr val="002060"/>
                        </a:solidFill>
                        <a:effectLst/>
                        <a:latin typeface="Calibri"/>
                      </a:endParaRPr>
                    </a:p>
                  </a:txBody>
                  <a:tcPr marL="7667" marR="7667" marT="7667" marB="0" anchor="ctr"/>
                </a:tc>
                <a:extLst>
                  <a:ext uri="{0D108BD9-81ED-4DB2-BD59-A6C34878D82A}">
                    <a16:rowId xmlns:a16="http://schemas.microsoft.com/office/drawing/2014/main" val="10000"/>
                  </a:ext>
                </a:extLst>
              </a:tr>
              <a:tr h="361767">
                <a:tc>
                  <a:txBody>
                    <a:bodyPr/>
                    <a:lstStyle/>
                    <a:p>
                      <a:pPr algn="l" fontAlgn="ctr"/>
                      <a:r>
                        <a:rPr lang="en-US" sz="1000" u="none" strike="noStrike">
                          <a:effectLst/>
                        </a:rPr>
                        <a:t>Institutions (School)</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332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332</a:t>
                      </a:r>
                      <a:endParaRPr lang="en-IN" sz="1000" b="0" i="0" u="none" strike="noStrike" dirty="0">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1"/>
                  </a:ext>
                </a:extLst>
              </a:tr>
              <a:tr h="218341">
                <a:tc>
                  <a:txBody>
                    <a:bodyPr/>
                    <a:lstStyle/>
                    <a:p>
                      <a:pPr algn="l" fontAlgn="ctr"/>
                      <a:r>
                        <a:rPr lang="en-US" sz="1000" u="none" strike="noStrike">
                          <a:effectLst/>
                        </a:rPr>
                        <a:t>Children</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24838</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24101</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97%</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2"/>
                  </a:ext>
                </a:extLst>
              </a:tr>
              <a:tr h="361767">
                <a:tc>
                  <a:txBody>
                    <a:bodyPr/>
                    <a:lstStyle/>
                    <a:p>
                      <a:pPr algn="l" fontAlgn="ctr"/>
                      <a:r>
                        <a:rPr lang="en-US" sz="1000" u="none" strike="noStrike" dirty="0">
                          <a:effectLst/>
                        </a:rPr>
                        <a:t>Working Days</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a:effectLst/>
                        </a:rPr>
                        <a:t>220</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220</a:t>
                      </a:r>
                      <a:endParaRPr lang="en-IN" sz="1000" b="0" i="0" u="none" strike="noStrike" dirty="0">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3"/>
                  </a:ext>
                </a:extLst>
              </a:tr>
              <a:tr h="361767">
                <a:tc>
                  <a:txBody>
                    <a:bodyPr/>
                    <a:lstStyle/>
                    <a:p>
                      <a:pPr algn="l" fontAlgn="ctr"/>
                      <a:r>
                        <a:rPr lang="en-US" sz="1000" u="none" strike="noStrike">
                          <a:effectLst/>
                        </a:rPr>
                        <a:t>Food Grain Utilisation</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626.29</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626.29</a:t>
                      </a:r>
                      <a:endParaRPr lang="en-IN" sz="1000" b="0" i="0" u="none" strike="noStrike" dirty="0">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4"/>
                  </a:ext>
                </a:extLst>
              </a:tr>
              <a:tr h="539458">
                <a:tc>
                  <a:txBody>
                    <a:bodyPr/>
                    <a:lstStyle/>
                    <a:p>
                      <a:pPr algn="l" fontAlgn="ctr"/>
                      <a:r>
                        <a:rPr lang="en-US" sz="1000" u="none" strike="noStrike" dirty="0">
                          <a:effectLst/>
                        </a:rPr>
                        <a:t>Cooking Cost     (</a:t>
                      </a:r>
                      <a:r>
                        <a:rPr lang="en-US" sz="1000" u="none" strike="noStrike" dirty="0" err="1">
                          <a:effectLst/>
                        </a:rPr>
                        <a:t>Rs</a:t>
                      </a:r>
                      <a:r>
                        <a:rPr lang="en-US" sz="1000" u="none" strike="noStrike" dirty="0">
                          <a:effectLst/>
                        </a:rPr>
                        <a:t>. in Lacs)</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a:effectLst/>
                        </a:rPr>
                        <a:t>614.05</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614.05</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5"/>
                  </a:ext>
                </a:extLst>
              </a:tr>
              <a:tr h="361767">
                <a:tc>
                  <a:txBody>
                    <a:bodyPr/>
                    <a:lstStyle/>
                    <a:p>
                      <a:pPr algn="l" fontAlgn="ctr"/>
                      <a:r>
                        <a:rPr lang="en-US" sz="1000" u="none" strike="noStrike">
                          <a:effectLst/>
                        </a:rPr>
                        <a:t>CCH Engaged</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721</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721</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6"/>
                  </a:ext>
                </a:extLst>
              </a:tr>
              <a:tr h="539458">
                <a:tc>
                  <a:txBody>
                    <a:bodyPr/>
                    <a:lstStyle/>
                    <a:p>
                      <a:pPr algn="l" fontAlgn="ctr"/>
                      <a:r>
                        <a:rPr lang="en-US" sz="1000" u="none" strike="noStrike" dirty="0">
                          <a:effectLst/>
                        </a:rPr>
                        <a:t>CCH Honorarium        (</a:t>
                      </a:r>
                      <a:r>
                        <a:rPr lang="en-US" sz="1000" u="none" strike="noStrike" dirty="0" err="1">
                          <a:effectLst/>
                        </a:rPr>
                        <a:t>Rs</a:t>
                      </a:r>
                      <a:r>
                        <a:rPr lang="en-US" sz="1000" u="none" strike="noStrike" dirty="0">
                          <a:effectLst/>
                        </a:rPr>
                        <a:t>. in Lacs)</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a:effectLst/>
                        </a:rPr>
                        <a:t>72.10</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72.10</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7"/>
                  </a:ext>
                </a:extLst>
              </a:tr>
              <a:tr h="361767">
                <a:tc>
                  <a:txBody>
                    <a:bodyPr/>
                    <a:lstStyle/>
                    <a:p>
                      <a:pPr algn="l" fontAlgn="ctr"/>
                      <a:r>
                        <a:rPr lang="en-US" sz="1000" u="none" strike="noStrike">
                          <a:effectLst/>
                        </a:rPr>
                        <a:t>TA  (Rs. in Lacs)</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4.92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4.92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8"/>
                  </a:ext>
                </a:extLst>
              </a:tr>
              <a:tr h="361767">
                <a:tc>
                  <a:txBody>
                    <a:bodyPr/>
                    <a:lstStyle/>
                    <a:p>
                      <a:pPr algn="l" fontAlgn="ctr"/>
                      <a:r>
                        <a:rPr lang="en-US" sz="1000" u="none" strike="noStrike">
                          <a:effectLst/>
                        </a:rPr>
                        <a:t>MME (Rs. in Lacs)</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6.87</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6.83</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99%</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09"/>
                  </a:ext>
                </a:extLst>
              </a:tr>
              <a:tr h="361767">
                <a:tc>
                  <a:txBody>
                    <a:bodyPr/>
                    <a:lstStyle/>
                    <a:p>
                      <a:pPr algn="l" fontAlgn="ctr"/>
                      <a:r>
                        <a:rPr lang="en-US" sz="1000" u="none" strike="noStrike">
                          <a:effectLst/>
                        </a:rPr>
                        <a:t>Kitchen cum Store (KS)</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251</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165</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66%</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10"/>
                  </a:ext>
                </a:extLst>
              </a:tr>
              <a:tr h="361767">
                <a:tc>
                  <a:txBody>
                    <a:bodyPr/>
                    <a:lstStyle/>
                    <a:p>
                      <a:pPr algn="l" fontAlgn="ctr"/>
                      <a:r>
                        <a:rPr lang="en-US" sz="1000" u="none" strike="noStrike">
                          <a:effectLst/>
                        </a:rPr>
                        <a:t>Kitchen Devices (KD)</a:t>
                      </a:r>
                      <a:endParaRPr lang="en-US" sz="1000" b="1" i="0" u="none" strike="noStrike">
                        <a:solidFill>
                          <a:srgbClr val="000000"/>
                        </a:solidFill>
                        <a:effectLst/>
                        <a:latin typeface="Arial"/>
                      </a:endParaRPr>
                    </a:p>
                  </a:txBody>
                  <a:tcPr marL="7667" marR="7667" marT="7667" marB="0" anchor="ctr"/>
                </a:tc>
                <a:tc>
                  <a:txBody>
                    <a:bodyPr/>
                    <a:lstStyle/>
                    <a:p>
                      <a:pPr algn="ctr" fontAlgn="b"/>
                      <a:r>
                        <a:rPr lang="en-IN" sz="1000" u="none" strike="noStrike">
                          <a:effectLst/>
                        </a:rPr>
                        <a:t>353</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353</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11"/>
                  </a:ext>
                </a:extLst>
              </a:tr>
              <a:tr h="373379">
                <a:tc>
                  <a:txBody>
                    <a:bodyPr/>
                    <a:lstStyle/>
                    <a:p>
                      <a:pPr algn="l" fontAlgn="ctr"/>
                      <a:r>
                        <a:rPr lang="en-US" sz="1000" u="none" strike="noStrike" dirty="0">
                          <a:effectLst/>
                        </a:rPr>
                        <a:t>No. of Children's Health Check-up</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dirty="0">
                          <a:effectLst/>
                        </a:rPr>
                        <a:t>32337</a:t>
                      </a:r>
                      <a:endParaRPr lang="en-IN" sz="1000" b="0" i="0" u="none" strike="noStrike" dirty="0">
                        <a:solidFill>
                          <a:srgbClr val="000000"/>
                        </a:solidFill>
                        <a:effectLst/>
                        <a:latin typeface="Calibri"/>
                      </a:endParaRPr>
                    </a:p>
                  </a:txBody>
                  <a:tcPr marL="9523" marR="9523" marT="9523" marB="0" anchor="ctr"/>
                </a:tc>
                <a:tc>
                  <a:txBody>
                    <a:bodyPr/>
                    <a:lstStyle/>
                    <a:p>
                      <a:pPr algn="ctr" fontAlgn="b"/>
                      <a:r>
                        <a:rPr lang="en-IN" sz="1000" u="none" strike="noStrike">
                          <a:effectLst/>
                        </a:rPr>
                        <a:t>32337</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12"/>
                  </a:ext>
                </a:extLst>
              </a:tr>
              <a:tr h="361767">
                <a:tc>
                  <a:txBody>
                    <a:bodyPr/>
                    <a:lstStyle/>
                    <a:p>
                      <a:pPr algn="l" fontAlgn="ctr"/>
                      <a:r>
                        <a:rPr lang="en-US" sz="1000" u="none" strike="noStrike" dirty="0">
                          <a:effectLst/>
                        </a:rPr>
                        <a:t>Annual Data Entry</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a:effectLst/>
                        </a:rPr>
                        <a:t>332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a:effectLst/>
                        </a:rPr>
                        <a:t>332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13"/>
                  </a:ext>
                </a:extLst>
              </a:tr>
              <a:tr h="361767">
                <a:tc>
                  <a:txBody>
                    <a:bodyPr/>
                    <a:lstStyle/>
                    <a:p>
                      <a:pPr algn="l" fontAlgn="ctr"/>
                      <a:r>
                        <a:rPr lang="en-US" sz="1000" u="none" strike="noStrike" dirty="0">
                          <a:effectLst/>
                        </a:rPr>
                        <a:t>Monthly Data Entry</a:t>
                      </a:r>
                      <a:endParaRPr lang="en-US" sz="1000" b="1" i="0" u="none" strike="noStrike" dirty="0">
                        <a:solidFill>
                          <a:srgbClr val="000000"/>
                        </a:solidFill>
                        <a:effectLst/>
                        <a:latin typeface="Arial"/>
                      </a:endParaRPr>
                    </a:p>
                  </a:txBody>
                  <a:tcPr marL="7667" marR="7667" marT="7667" marB="0" anchor="ctr"/>
                </a:tc>
                <a:tc>
                  <a:txBody>
                    <a:bodyPr/>
                    <a:lstStyle/>
                    <a:p>
                      <a:pPr algn="ctr" fontAlgn="b"/>
                      <a:r>
                        <a:rPr lang="en-IN" sz="1000" u="none" strike="noStrike">
                          <a:effectLst/>
                        </a:rPr>
                        <a:t>332</a:t>
                      </a:r>
                      <a:endParaRPr lang="en-IN" sz="1000" b="0" i="0" u="none" strike="noStrike">
                        <a:solidFill>
                          <a:srgbClr val="000000"/>
                        </a:solidFill>
                        <a:effectLst/>
                        <a:latin typeface="Calibri"/>
                      </a:endParaRPr>
                    </a:p>
                  </a:txBody>
                  <a:tcPr marL="9523" marR="9523" marT="9523" marB="0" anchor="ctr"/>
                </a:tc>
                <a:tc>
                  <a:txBody>
                    <a:bodyPr/>
                    <a:lstStyle/>
                    <a:p>
                      <a:pPr algn="ctr" fontAlgn="b"/>
                      <a:r>
                        <a:rPr lang="en-IN" sz="1000" u="none" strike="noStrike" dirty="0">
                          <a:effectLst/>
                        </a:rPr>
                        <a:t>332</a:t>
                      </a:r>
                      <a:endParaRPr lang="en-IN" sz="1000" b="0" i="0" u="none" strike="noStrike" dirty="0">
                        <a:solidFill>
                          <a:srgbClr val="000000"/>
                        </a:solidFill>
                        <a:effectLst/>
                        <a:latin typeface="Calibri"/>
                      </a:endParaRPr>
                    </a:p>
                  </a:txBody>
                  <a:tcPr marL="9523" marR="9523" marT="9523" marB="0" anchor="ctr"/>
                </a:tc>
                <a:tc>
                  <a:txBody>
                    <a:bodyPr/>
                    <a:lstStyle/>
                    <a:p>
                      <a:pPr algn="ctr" fontAlgn="b"/>
                      <a:r>
                        <a:rPr lang="en-IN" sz="1000" u="none" strike="noStrike" dirty="0">
                          <a:effectLst/>
                        </a:rPr>
                        <a:t>100%</a:t>
                      </a:r>
                      <a:endParaRPr lang="en-IN" sz="1000" b="0" i="0" u="none" strike="noStrike" dirty="0">
                        <a:solidFill>
                          <a:srgbClr val="000000"/>
                        </a:solidFill>
                        <a:effectLst/>
                        <a:latin typeface="Calibri"/>
                      </a:endParaRPr>
                    </a:p>
                  </a:txBody>
                  <a:tcPr marL="9523" marR="9523" marT="9523" marB="0" anchor="ctr"/>
                </a:tc>
                <a:extLst>
                  <a:ext uri="{0D108BD9-81ED-4DB2-BD59-A6C34878D82A}">
                    <a16:rowId xmlns:a16="http://schemas.microsoft.com/office/drawing/2014/main" val="10014"/>
                  </a:ext>
                </a:extLst>
              </a:tr>
            </a:tbl>
          </a:graphicData>
        </a:graphic>
      </p:graphicFrame>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9</a:t>
            </a:fld>
            <a:endParaRPr lang="en-US" altLang="en-US"/>
          </a:p>
        </p:txBody>
      </p:sp>
      <p:pic>
        <p:nvPicPr>
          <p:cNvPr id="54330"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88962"/>
            <a:ext cx="5038725" cy="597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2382</Words>
  <Application>Microsoft Office PowerPoint</Application>
  <PresentationFormat>On-screen Show (4:3)</PresentationFormat>
  <Paragraphs>892</Paragraphs>
  <Slides>27</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0" baseType="lpstr">
      <vt:lpstr>Batang</vt:lpstr>
      <vt:lpstr>Angsana New</vt:lpstr>
      <vt:lpstr>Arial</vt:lpstr>
      <vt:lpstr>Arial Narrow</vt:lpstr>
      <vt:lpstr>Benguiat Bk BT</vt:lpstr>
      <vt:lpstr>Calibri</vt:lpstr>
      <vt:lpstr>Cambria</vt:lpstr>
      <vt:lpstr>Century</vt:lpstr>
      <vt:lpstr>Times New Roman</vt:lpstr>
      <vt:lpstr>Wingdings</vt:lpstr>
      <vt:lpstr>Office Theme</vt:lpstr>
      <vt:lpstr>1_Office Theme</vt:lpstr>
      <vt:lpstr>Chart</vt:lpstr>
      <vt:lpstr> PAB - MDM Meeting  for Review of Implementation of MDMS in UTs 06.05.2019  </vt:lpstr>
      <vt:lpstr>No. of Schools (Primary &amp; U. Primary)</vt:lpstr>
      <vt:lpstr>Coverage of children (Primary &amp; U. Primary)</vt:lpstr>
      <vt:lpstr>Working Days (Primary &amp; U. Primary)</vt:lpstr>
      <vt:lpstr>PowerPoint Presentation</vt:lpstr>
      <vt:lpstr>PowerPoint Presentation</vt:lpstr>
      <vt:lpstr>PowerPoint Presentation</vt:lpstr>
      <vt:lpstr>Performance Grade Index (PGI)</vt:lpstr>
      <vt:lpstr>Performance Score Card – Andaman &amp; Nicobar Islands </vt:lpstr>
      <vt:lpstr>PowerPoint Presentation</vt:lpstr>
      <vt:lpstr>Performance Score Card – Daman &amp; Diu  </vt:lpstr>
      <vt:lpstr>Performance Score Card – Dadra &amp; Nagar Haveli </vt:lpstr>
      <vt:lpstr>Performance Score Card - Delhi  </vt:lpstr>
      <vt:lpstr>Performance Score Card - Lakshadweep </vt:lpstr>
      <vt:lpstr>Performance Score Card - Puducherry  </vt:lpstr>
      <vt:lpstr>Focus of this year</vt:lpstr>
      <vt:lpstr>Focus of this year</vt:lpstr>
      <vt:lpstr>Focus of this year </vt:lpstr>
      <vt:lpstr>Tithi Bhojan</vt:lpstr>
      <vt:lpstr>PowerPoint Presentation</vt:lpstr>
      <vt:lpstr>PowerPoint Presentation</vt:lpstr>
      <vt:lpstr>Amendment for involvement of Centralized Kitchens only in urban areas. </vt:lpstr>
      <vt:lpstr>PowerPoint Presentation</vt:lpstr>
      <vt:lpstr>Focus of this year </vt:lpstr>
      <vt:lpstr>Social Audit- Mid Day Meal Scheme</vt:lpstr>
      <vt:lpstr>Recommendation for 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 - MDM Meeting  for Review of Implementation of MDMS in UTs 06.05.2018</dc:title>
  <dc:creator>Admin</dc:creator>
  <cp:lastModifiedBy>HP</cp:lastModifiedBy>
  <cp:revision>121</cp:revision>
  <cp:lastPrinted>2019-07-03T03:53:22Z</cp:lastPrinted>
  <dcterms:created xsi:type="dcterms:W3CDTF">2019-05-02T15:56:32Z</dcterms:created>
  <dcterms:modified xsi:type="dcterms:W3CDTF">2019-07-03T03:57:07Z</dcterms:modified>
</cp:coreProperties>
</file>